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handoutMasterIdLst>
    <p:handoutMasterId r:id="rId22"/>
  </p:handoutMasterIdLst>
  <p:sldIdLst>
    <p:sldId id="256" r:id="rId2"/>
    <p:sldId id="268" r:id="rId3"/>
    <p:sldId id="257" r:id="rId4"/>
    <p:sldId id="266" r:id="rId5"/>
    <p:sldId id="258" r:id="rId6"/>
    <p:sldId id="267" r:id="rId7"/>
    <p:sldId id="259" r:id="rId8"/>
    <p:sldId id="279" r:id="rId9"/>
    <p:sldId id="260" r:id="rId10"/>
    <p:sldId id="261" r:id="rId11"/>
    <p:sldId id="269" r:id="rId12"/>
    <p:sldId id="262" r:id="rId13"/>
    <p:sldId id="263" r:id="rId14"/>
    <p:sldId id="280" r:id="rId15"/>
    <p:sldId id="264" r:id="rId16"/>
    <p:sldId id="265" r:id="rId17"/>
    <p:sldId id="273" r:id="rId18"/>
    <p:sldId id="281" r:id="rId19"/>
    <p:sldId id="278" r:id="rId20"/>
  </p:sldIdLst>
  <p:sldSz cx="12192000" cy="6858000"/>
  <p:notesSz cx="6797675" cy="9926638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CC0000"/>
    <a:srgbClr val="990033"/>
    <a:srgbClr val="CEE1F2"/>
    <a:srgbClr val="CCECFF"/>
    <a:srgbClr val="009999"/>
    <a:srgbClr val="FFCCFF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35" autoAdjust="0"/>
    <p:restoredTop sz="92421" autoAdjust="0"/>
  </p:normalViewPr>
  <p:slideViewPr>
    <p:cSldViewPr snapToGrid="0">
      <p:cViewPr varScale="1">
        <p:scale>
          <a:sx n="80" d="100"/>
          <a:sy n="80" d="100"/>
        </p:scale>
        <p:origin x="-96" y="-70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5172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114D065-50F7-4B97-84BD-D5CA206D7AC6}" type="datetimeFigureOut">
              <a:rPr lang="it-IT" smtClean="0"/>
              <a:pPr/>
              <a:t>19/11/2019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2F5B7C5-A2E5-4FF5-A7F8-1432CC66EC3A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122398046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EAEDA1C-1E82-46BF-AD32-F45C9EBDF78C}" type="datetimeFigureOut">
              <a:rPr lang="it-IT" smtClean="0"/>
              <a:pPr/>
              <a:t>19/11/2019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BA17773-E0CA-4D8B-BD73-D0C53BDA28CE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26707409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sz="1200" b="0" i="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17773-E0CA-4D8B-BD73-D0C53BDA28CE}" type="slidenum">
              <a:rPr lang="it-IT" smtClean="0"/>
              <a:pPr/>
              <a:t>18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707612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4C481B-1B35-43A6-B32A-89E39A6BE628}" type="datetimeFigureOut">
              <a:rPr lang="it-IT" smtClean="0"/>
              <a:pPr/>
              <a:t>19/11/2019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1DA570-8792-4BFA-994B-081DB975F1E6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84082653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200">
        <p:dissolve/>
      </p:transition>
    </mc:Choice>
    <mc:Fallback>
      <p:transition spd="slow">
        <p:dissolv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4C481B-1B35-43A6-B32A-89E39A6BE628}" type="datetimeFigureOut">
              <a:rPr lang="it-IT" smtClean="0"/>
              <a:pPr/>
              <a:t>19/11/2019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1DA570-8792-4BFA-994B-081DB975F1E6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302182174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200">
        <p:dissolve/>
      </p:transition>
    </mc:Choice>
    <mc:Fallback>
      <p:transition spd="slow">
        <p:dissolv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4C481B-1B35-43A6-B32A-89E39A6BE628}" type="datetimeFigureOut">
              <a:rPr lang="it-IT" smtClean="0"/>
              <a:pPr/>
              <a:t>19/11/2019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1DA570-8792-4BFA-994B-081DB975F1E6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197922866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200">
        <p:dissolve/>
      </p:transition>
    </mc:Choice>
    <mc:Fallback>
      <p:transition spd="slow">
        <p:dissolv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4C481B-1B35-43A6-B32A-89E39A6BE628}" type="datetimeFigureOut">
              <a:rPr lang="it-IT" smtClean="0"/>
              <a:pPr/>
              <a:t>19/11/2019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1DA570-8792-4BFA-994B-081DB975F1E6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161549224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200">
        <p:dissolve/>
      </p:transition>
    </mc:Choice>
    <mc:Fallback>
      <p:transition spd="slow">
        <p:dissolv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4C481B-1B35-43A6-B32A-89E39A6BE628}" type="datetimeFigureOut">
              <a:rPr lang="it-IT" smtClean="0"/>
              <a:pPr/>
              <a:t>19/11/2019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1DA570-8792-4BFA-994B-081DB975F1E6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187209442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200">
        <p:dissolve/>
      </p:transition>
    </mc:Choice>
    <mc:Fallback>
      <p:transition spd="slow">
        <p:dissolv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4C481B-1B35-43A6-B32A-89E39A6BE628}" type="datetimeFigureOut">
              <a:rPr lang="it-IT" smtClean="0"/>
              <a:pPr/>
              <a:t>19/11/2019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1DA570-8792-4BFA-994B-081DB975F1E6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394396831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200">
        <p:dissolve/>
      </p:transition>
    </mc:Choice>
    <mc:Fallback>
      <p:transition spd="slow">
        <p:dissolv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4C481B-1B35-43A6-B32A-89E39A6BE628}" type="datetimeFigureOut">
              <a:rPr lang="it-IT" smtClean="0"/>
              <a:pPr/>
              <a:t>19/11/2019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1DA570-8792-4BFA-994B-081DB975F1E6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53318671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200">
        <p:dissolve/>
      </p:transition>
    </mc:Choice>
    <mc:Fallback>
      <p:transition spd="slow">
        <p:dissolv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398493996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200">
        <p:dissolve/>
      </p:transition>
    </mc:Choice>
    <mc:Fallback>
      <p:transition spd="slow">
        <p:dissolv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100000">
              <a:srgbClr val="CEE1F2"/>
            </a:gs>
          </a:gsLst>
          <a:lin ang="162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igura a mano libera 5"/>
          <p:cNvSpPr/>
          <p:nvPr userDrawn="1"/>
        </p:nvSpPr>
        <p:spPr>
          <a:xfrm>
            <a:off x="1259626" y="1886492"/>
            <a:ext cx="3240000" cy="540000"/>
          </a:xfrm>
          <a:custGeom>
            <a:avLst/>
            <a:gdLst>
              <a:gd name="connsiteX0" fmla="*/ 0 w 2304288"/>
              <a:gd name="connsiteY0" fmla="*/ 402394 h 441683"/>
              <a:gd name="connsiteX1" fmla="*/ 426720 w 2304288"/>
              <a:gd name="connsiteY1" fmla="*/ 195130 h 441683"/>
              <a:gd name="connsiteX2" fmla="*/ 963168 w 2304288"/>
              <a:gd name="connsiteY2" fmla="*/ 438970 h 441683"/>
              <a:gd name="connsiteX3" fmla="*/ 1621536 w 2304288"/>
              <a:gd name="connsiteY3" fmla="*/ 58 h 441683"/>
              <a:gd name="connsiteX4" fmla="*/ 2304288 w 2304288"/>
              <a:gd name="connsiteY4" fmla="*/ 414586 h 4416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04288" h="441683">
                <a:moveTo>
                  <a:pt x="0" y="402394"/>
                </a:moveTo>
                <a:cubicBezTo>
                  <a:pt x="133096" y="295714"/>
                  <a:pt x="266192" y="189034"/>
                  <a:pt x="426720" y="195130"/>
                </a:cubicBezTo>
                <a:cubicBezTo>
                  <a:pt x="587248" y="201226"/>
                  <a:pt x="764032" y="471482"/>
                  <a:pt x="963168" y="438970"/>
                </a:cubicBezTo>
                <a:cubicBezTo>
                  <a:pt x="1162304" y="406458"/>
                  <a:pt x="1398016" y="4122"/>
                  <a:pt x="1621536" y="58"/>
                </a:cubicBezTo>
                <a:cubicBezTo>
                  <a:pt x="1845056" y="-4006"/>
                  <a:pt x="2074672" y="205290"/>
                  <a:pt x="2304288" y="414586"/>
                </a:cubicBezTo>
              </a:path>
            </a:pathLst>
          </a:custGeom>
          <a:noFill/>
          <a:ln w="50800">
            <a:solidFill>
              <a:schemeClr val="accent3">
                <a:lumMod val="20000"/>
                <a:lumOff val="80000"/>
                <a:alpha val="3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7" name="Figura a mano libera 6"/>
          <p:cNvSpPr/>
          <p:nvPr userDrawn="1"/>
        </p:nvSpPr>
        <p:spPr>
          <a:xfrm>
            <a:off x="8035482" y="4593426"/>
            <a:ext cx="3432825" cy="540000"/>
          </a:xfrm>
          <a:custGeom>
            <a:avLst/>
            <a:gdLst>
              <a:gd name="connsiteX0" fmla="*/ 0 w 2304288"/>
              <a:gd name="connsiteY0" fmla="*/ 402394 h 441683"/>
              <a:gd name="connsiteX1" fmla="*/ 426720 w 2304288"/>
              <a:gd name="connsiteY1" fmla="*/ 195130 h 441683"/>
              <a:gd name="connsiteX2" fmla="*/ 963168 w 2304288"/>
              <a:gd name="connsiteY2" fmla="*/ 438970 h 441683"/>
              <a:gd name="connsiteX3" fmla="*/ 1621536 w 2304288"/>
              <a:gd name="connsiteY3" fmla="*/ 58 h 441683"/>
              <a:gd name="connsiteX4" fmla="*/ 2304288 w 2304288"/>
              <a:gd name="connsiteY4" fmla="*/ 414586 h 4416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04288" h="441683">
                <a:moveTo>
                  <a:pt x="0" y="402394"/>
                </a:moveTo>
                <a:cubicBezTo>
                  <a:pt x="133096" y="295714"/>
                  <a:pt x="266192" y="189034"/>
                  <a:pt x="426720" y="195130"/>
                </a:cubicBezTo>
                <a:cubicBezTo>
                  <a:pt x="587248" y="201226"/>
                  <a:pt x="764032" y="471482"/>
                  <a:pt x="963168" y="438970"/>
                </a:cubicBezTo>
                <a:cubicBezTo>
                  <a:pt x="1162304" y="406458"/>
                  <a:pt x="1398016" y="4122"/>
                  <a:pt x="1621536" y="58"/>
                </a:cubicBezTo>
                <a:cubicBezTo>
                  <a:pt x="1845056" y="-4006"/>
                  <a:pt x="2074672" y="205290"/>
                  <a:pt x="2304288" y="414586"/>
                </a:cubicBezTo>
              </a:path>
            </a:pathLst>
          </a:custGeom>
          <a:noFill/>
          <a:ln w="50800">
            <a:solidFill>
              <a:schemeClr val="accent5">
                <a:lumMod val="20000"/>
                <a:lumOff val="80000"/>
                <a:alpha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8" name="Figura a mano libera 7"/>
          <p:cNvSpPr/>
          <p:nvPr userDrawn="1"/>
        </p:nvSpPr>
        <p:spPr>
          <a:xfrm>
            <a:off x="2156460" y="5133426"/>
            <a:ext cx="3458277" cy="625689"/>
          </a:xfrm>
          <a:custGeom>
            <a:avLst/>
            <a:gdLst>
              <a:gd name="connsiteX0" fmla="*/ 25266 w 3458277"/>
              <a:gd name="connsiteY0" fmla="*/ 529436 h 625689"/>
              <a:gd name="connsiteX1" fmla="*/ 73392 w 3458277"/>
              <a:gd name="connsiteY1" fmla="*/ 513394 h 625689"/>
              <a:gd name="connsiteX2" fmla="*/ 1244466 w 3458277"/>
              <a:gd name="connsiteY2" fmla="*/ 47 h 625689"/>
              <a:gd name="connsiteX3" fmla="*/ 1966361 w 3458277"/>
              <a:gd name="connsiteY3" fmla="*/ 481310 h 625689"/>
              <a:gd name="connsiteX4" fmla="*/ 3073266 w 3458277"/>
              <a:gd name="connsiteY4" fmla="*/ 256720 h 625689"/>
              <a:gd name="connsiteX5" fmla="*/ 3458277 w 3458277"/>
              <a:gd name="connsiteY5" fmla="*/ 625689 h 6256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458277" h="625689">
                <a:moveTo>
                  <a:pt x="25266" y="529436"/>
                </a:moveTo>
                <a:cubicBezTo>
                  <a:pt x="-52271" y="565531"/>
                  <a:pt x="73392" y="513394"/>
                  <a:pt x="73392" y="513394"/>
                </a:cubicBezTo>
                <a:cubicBezTo>
                  <a:pt x="276592" y="425162"/>
                  <a:pt x="928971" y="5394"/>
                  <a:pt x="1244466" y="47"/>
                </a:cubicBezTo>
                <a:cubicBezTo>
                  <a:pt x="1559961" y="-5300"/>
                  <a:pt x="1661561" y="438531"/>
                  <a:pt x="1966361" y="481310"/>
                </a:cubicBezTo>
                <a:cubicBezTo>
                  <a:pt x="2271161" y="524089"/>
                  <a:pt x="2824613" y="232657"/>
                  <a:pt x="3073266" y="256720"/>
                </a:cubicBezTo>
                <a:cubicBezTo>
                  <a:pt x="3321919" y="280783"/>
                  <a:pt x="3390098" y="453236"/>
                  <a:pt x="3458277" y="625689"/>
                </a:cubicBezTo>
              </a:path>
            </a:pathLst>
          </a:custGeom>
          <a:noFill/>
          <a:ln w="50800">
            <a:solidFill>
              <a:srgbClr val="009999">
                <a:alpha val="15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9" name="Figura a mano libera 8"/>
          <p:cNvSpPr/>
          <p:nvPr userDrawn="1"/>
        </p:nvSpPr>
        <p:spPr>
          <a:xfrm>
            <a:off x="8373979" y="1158074"/>
            <a:ext cx="2755833" cy="625689"/>
          </a:xfrm>
          <a:custGeom>
            <a:avLst/>
            <a:gdLst>
              <a:gd name="connsiteX0" fmla="*/ 25266 w 3458277"/>
              <a:gd name="connsiteY0" fmla="*/ 529436 h 625689"/>
              <a:gd name="connsiteX1" fmla="*/ 73392 w 3458277"/>
              <a:gd name="connsiteY1" fmla="*/ 513394 h 625689"/>
              <a:gd name="connsiteX2" fmla="*/ 1244466 w 3458277"/>
              <a:gd name="connsiteY2" fmla="*/ 47 h 625689"/>
              <a:gd name="connsiteX3" fmla="*/ 1966361 w 3458277"/>
              <a:gd name="connsiteY3" fmla="*/ 481310 h 625689"/>
              <a:gd name="connsiteX4" fmla="*/ 3073266 w 3458277"/>
              <a:gd name="connsiteY4" fmla="*/ 256720 h 625689"/>
              <a:gd name="connsiteX5" fmla="*/ 3458277 w 3458277"/>
              <a:gd name="connsiteY5" fmla="*/ 625689 h 6256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458277" h="625689">
                <a:moveTo>
                  <a:pt x="25266" y="529436"/>
                </a:moveTo>
                <a:cubicBezTo>
                  <a:pt x="-52271" y="565531"/>
                  <a:pt x="73392" y="513394"/>
                  <a:pt x="73392" y="513394"/>
                </a:cubicBezTo>
                <a:cubicBezTo>
                  <a:pt x="276592" y="425162"/>
                  <a:pt x="928971" y="5394"/>
                  <a:pt x="1244466" y="47"/>
                </a:cubicBezTo>
                <a:cubicBezTo>
                  <a:pt x="1559961" y="-5300"/>
                  <a:pt x="1661561" y="438531"/>
                  <a:pt x="1966361" y="481310"/>
                </a:cubicBezTo>
                <a:cubicBezTo>
                  <a:pt x="2271161" y="524089"/>
                  <a:pt x="2824613" y="232657"/>
                  <a:pt x="3073266" y="256720"/>
                </a:cubicBezTo>
                <a:cubicBezTo>
                  <a:pt x="3321919" y="280783"/>
                  <a:pt x="3390098" y="453236"/>
                  <a:pt x="3458277" y="625689"/>
                </a:cubicBezTo>
              </a:path>
            </a:pathLst>
          </a:custGeom>
          <a:noFill/>
          <a:ln w="508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405606746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200">
        <p:dissolve/>
      </p:transition>
    </mc:Choice>
    <mc:Fallback>
      <p:transition spd="slow">
        <p:dissolv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4C481B-1B35-43A6-B32A-89E39A6BE628}" type="datetimeFigureOut">
              <a:rPr lang="it-IT" smtClean="0"/>
              <a:pPr/>
              <a:t>19/11/2019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1DA570-8792-4BFA-994B-081DB975F1E6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84752588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200">
        <p:dissolve/>
      </p:transition>
    </mc:Choice>
    <mc:Fallback>
      <p:transition spd="slow">
        <p:dissolv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4C481B-1B35-43A6-B32A-89E39A6BE628}" type="datetimeFigureOut">
              <a:rPr lang="it-IT" smtClean="0"/>
              <a:pPr/>
              <a:t>19/11/2019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1DA570-8792-4BFA-994B-081DB975F1E6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140904299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200">
        <p:dissolve/>
      </p:transition>
    </mc:Choice>
    <mc:Fallback>
      <p:transition spd="slow">
        <p:dissolv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4C481B-1B35-43A6-B32A-89E39A6BE628}" type="datetimeFigureOut">
              <a:rPr lang="it-IT" smtClean="0"/>
              <a:pPr/>
              <a:t>19/11/2019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1DA570-8792-4BFA-994B-081DB975F1E6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11237019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>
    <mc:Choice xmlns:p14="http://schemas.microsoft.com/office/powerpoint/2010/main" xmlns="" Requires="p14">
      <p:transition spd="slow" p14:dur="1200">
        <p:dissolve/>
      </p:transition>
    </mc:Choice>
    <mc:Fallback>
      <p:transition spd="slow">
        <p:dissolv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emf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emf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emf"/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emf"/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162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/>
          <p:cNvSpPr txBox="1"/>
          <p:nvPr/>
        </p:nvSpPr>
        <p:spPr>
          <a:xfrm>
            <a:off x="1353312" y="1463040"/>
            <a:ext cx="9448800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it-IT" sz="4400" b="1" cap="small" dirty="0">
                <a:solidFill>
                  <a:schemeClr val="accent1">
                    <a:lumMod val="50000"/>
                  </a:schemeClr>
                </a:solidFill>
              </a:rPr>
              <a:t>Il turismo a </a:t>
            </a:r>
            <a:r>
              <a:rPr lang="it-IT" sz="4800" b="1" cap="small" dirty="0">
                <a:solidFill>
                  <a:srgbClr val="C00000"/>
                </a:solidFill>
              </a:rPr>
              <a:t>Castiglione della Pescaia</a:t>
            </a:r>
          </a:p>
          <a:p>
            <a:pPr algn="ctr">
              <a:lnSpc>
                <a:spcPct val="150000"/>
              </a:lnSpc>
            </a:pPr>
            <a:r>
              <a:rPr lang="it-IT" sz="4000" b="1" i="1" cap="small" dirty="0">
                <a:solidFill>
                  <a:schemeClr val="accent1">
                    <a:lumMod val="50000"/>
                  </a:schemeClr>
                </a:solidFill>
              </a:rPr>
              <a:t>Analisi e Trend del Mercato</a:t>
            </a:r>
          </a:p>
        </p:txBody>
      </p:sp>
      <p:pic>
        <p:nvPicPr>
          <p:cNvPr id="5" name="Immagin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619744" y="4779264"/>
            <a:ext cx="2849880" cy="1063656"/>
          </a:xfrm>
          <a:prstGeom prst="rect">
            <a:avLst/>
          </a:prstGeom>
        </p:spPr>
      </p:pic>
      <p:sp>
        <p:nvSpPr>
          <p:cNvPr id="6" name="CasellaDiTesto 5"/>
          <p:cNvSpPr txBox="1"/>
          <p:nvPr/>
        </p:nvSpPr>
        <p:spPr>
          <a:xfrm>
            <a:off x="4389120" y="5184189"/>
            <a:ext cx="33771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400" dirty="0">
                <a:solidFill>
                  <a:schemeClr val="accent1">
                    <a:lumMod val="50000"/>
                  </a:schemeClr>
                </a:solidFill>
              </a:rPr>
              <a:t>Prof. Alessandro Tortelli</a:t>
            </a:r>
          </a:p>
        </p:txBody>
      </p:sp>
    </p:spTree>
    <p:extLst>
      <p:ext uri="{BB962C8B-B14F-4D97-AF65-F5344CB8AC3E}">
        <p14:creationId xmlns:p14="http://schemas.microsoft.com/office/powerpoint/2010/main" xmlns="" val="289999577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200">
        <p:dissolve/>
      </p:transition>
    </mc:Choice>
    <mc:Fallback>
      <p:transition spd="slow">
        <p:dissolv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asellaDiTesto 5"/>
          <p:cNvSpPr txBox="1"/>
          <p:nvPr/>
        </p:nvSpPr>
        <p:spPr>
          <a:xfrm>
            <a:off x="256673" y="128336"/>
            <a:ext cx="821355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800" b="1" cap="small" dirty="0">
                <a:solidFill>
                  <a:schemeClr val="accent1">
                    <a:lumMod val="50000"/>
                  </a:schemeClr>
                </a:solidFill>
              </a:rPr>
              <a:t>Stagionalità dei Flussi Turistici – Periodo 2010 - </a:t>
            </a:r>
            <a:r>
              <a:rPr lang="it-IT" sz="2800" b="1" cap="small" dirty="0" smtClean="0">
                <a:solidFill>
                  <a:schemeClr val="accent1">
                    <a:lumMod val="50000"/>
                  </a:schemeClr>
                </a:solidFill>
              </a:rPr>
              <a:t>2018 </a:t>
            </a:r>
            <a:endParaRPr lang="it-IT" sz="2800" b="1" cap="small" dirty="0">
              <a:solidFill>
                <a:schemeClr val="accent1">
                  <a:lumMod val="50000"/>
                </a:schemeClr>
              </a:solidFill>
            </a:endParaRPr>
          </a:p>
        </p:txBody>
      </p:sp>
      <p:graphicFrame>
        <p:nvGraphicFramePr>
          <p:cNvPr id="3" name="Tabel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925581496"/>
              </p:ext>
            </p:extLst>
          </p:nvPr>
        </p:nvGraphicFramePr>
        <p:xfrm>
          <a:off x="256673" y="851072"/>
          <a:ext cx="5518483" cy="5461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98818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602939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602939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602939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602939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602939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602939"/>
                <a:gridCol w="310680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  <a:gridCol w="891351">
                  <a:extLst>
                    <a:ext uri="{9D8B030D-6E8A-4147-A177-3AD203B41FA5}">
                      <a16:colId xmlns:a16="http://schemas.microsoft.com/office/drawing/2014/main" xmlns="" val="20007"/>
                    </a:ext>
                  </a:extLst>
                </a:gridCol>
              </a:tblGrid>
              <a:tr h="256753">
                <a:tc rowSpan="2">
                  <a:txBody>
                    <a:bodyPr/>
                    <a:lstStyle/>
                    <a:p>
                      <a:pPr algn="ctr"/>
                      <a:r>
                        <a:rPr lang="it-IT" sz="1600" b="1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Mese</a:t>
                      </a:r>
                    </a:p>
                  </a:txBody>
                  <a:tcPr anchor="ctr">
                    <a:lnR w="12700" cmpd="sng">
                      <a:noFill/>
                    </a:lnR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5">
                  <a:txBody>
                    <a:bodyPr/>
                    <a:lstStyle/>
                    <a:p>
                      <a:pPr algn="ctr"/>
                      <a:r>
                        <a:rPr lang="it-IT" sz="1600" b="1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% presenze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r"/>
                      <a:endParaRPr lang="it-IT" sz="1600" b="1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anchor="ctr">
                    <a:lnB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r"/>
                      <a:endParaRPr lang="it-IT" sz="1600" b="1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anchor="ctr">
                    <a:lnB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r"/>
                      <a:endParaRPr lang="it-IT" sz="1600" b="1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anchor="ctr">
                    <a:lnB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r"/>
                      <a:endParaRPr lang="it-IT" sz="1600" b="1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anchor="ctr">
                    <a:lnB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it-IT" sz="1600" b="1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it-IT" sz="1600" b="1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algn="r"/>
                      <a:r>
                        <a:rPr lang="it-IT" sz="1600" b="1" i="1" dirty="0" err="1">
                          <a:solidFill>
                            <a:srgbClr val="C00000"/>
                          </a:solidFill>
                        </a:rPr>
                        <a:t>Var</a:t>
                      </a:r>
                      <a:r>
                        <a:rPr lang="it-IT" sz="1600" b="1" i="1" dirty="0">
                          <a:solidFill>
                            <a:srgbClr val="C00000"/>
                          </a:solidFill>
                        </a:rPr>
                        <a:t>. % ‘</a:t>
                      </a:r>
                      <a:r>
                        <a:rPr lang="it-IT" sz="1600" b="1" i="1" dirty="0" smtClean="0">
                          <a:solidFill>
                            <a:srgbClr val="C00000"/>
                          </a:solidFill>
                        </a:rPr>
                        <a:t>18/</a:t>
                      </a:r>
                      <a:r>
                        <a:rPr lang="it-IT" sz="1600" b="1" i="1" dirty="0">
                          <a:solidFill>
                            <a:srgbClr val="C00000"/>
                          </a:solidFill>
                        </a:rPr>
                        <a:t>’10</a:t>
                      </a:r>
                    </a:p>
                  </a:txBody>
                  <a:tcPr anchor="ctr">
                    <a:lnL w="12700" cmpd="sng">
                      <a:noFill/>
                    </a:lnL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pPr algn="ctr"/>
                      <a:endParaRPr lang="it-IT" sz="1600" b="1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anchor="ctr">
                    <a:lnT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sz="1600" b="1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2010</a:t>
                      </a:r>
                    </a:p>
                  </a:txBody>
                  <a:tcPr anchor="ctr">
                    <a:lnL w="381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sz="1600" b="1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2012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sz="1600" b="1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2014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sz="1600" b="1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2016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sz="1600" b="1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2017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sz="16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2018</a:t>
                      </a:r>
                      <a:endParaRPr lang="it-IT" sz="1600" b="1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it-IT" sz="1600" b="1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algn="r"/>
                      <a:endParaRPr lang="it-IT" sz="1600" b="1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T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indent="0">
                        <a:buFont typeface="Wingdings" panose="05000000000000000000" pitchFamily="2" charset="2"/>
                        <a:buNone/>
                      </a:pPr>
                      <a:r>
                        <a:rPr lang="it-IT" sz="2000" b="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Gen</a:t>
                      </a:r>
                      <a:endParaRPr lang="it-IT" sz="2000" b="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20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0,1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20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0,1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20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0,1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20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0,1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20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0,1</a:t>
                      </a:r>
                    </a:p>
                  </a:txBody>
                  <a:tcPr marL="9525" marR="9525" marT="9525" marB="0" anchor="ctr">
                    <a:lnR w="12700" cmpd="sng"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r>
                        <a:rPr lang="it-IT" sz="2000" b="0" i="0" u="none" strike="noStrike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0,1</a:t>
                      </a:r>
                      <a:endParaRPr lang="it-IT" sz="2000" b="0" i="0" u="none" strike="noStrike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it-IT" sz="200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r>
                        <a:rPr lang="it-IT" sz="2000" b="0" i="1" u="none" strike="noStrike" kern="1200" dirty="0" smtClean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+2,4</a:t>
                      </a:r>
                      <a:endParaRPr lang="it-IT" sz="2000" b="0" i="1" u="none" strike="noStrike" kern="1200" dirty="0">
                        <a:solidFill>
                          <a:srgbClr val="C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indent="0" algn="l" defTabSz="914400" rtl="0" eaLnBrk="1" latinLnBrk="0" hangingPunct="1">
                        <a:buFont typeface="Wingdings" panose="05000000000000000000" pitchFamily="2" charset="2"/>
                        <a:buNone/>
                      </a:pPr>
                      <a:r>
                        <a:rPr lang="it-IT" sz="2000" b="0" kern="12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Feb</a:t>
                      </a:r>
                      <a:endParaRPr lang="it-IT" sz="2000" b="0" kern="12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20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0,1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20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0,1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20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0,1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20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0,1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20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0,0</a:t>
                      </a:r>
                    </a:p>
                  </a:txBody>
                  <a:tcPr marL="9525" marR="9525" marT="9525" marB="0" anchor="ctr">
                    <a:lnR w="12700" cmpd="sng"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r>
                        <a:rPr lang="it-IT" sz="2000" b="0" i="0" u="none" strike="noStrike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0,1</a:t>
                      </a:r>
                      <a:endParaRPr lang="it-IT" sz="2000" b="0" i="0" u="none" strike="noStrike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it-IT" sz="200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r>
                        <a:rPr lang="it-IT" sz="2000" b="0" i="1" u="none" strike="noStrike" kern="1200" dirty="0" smtClean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-13,6</a:t>
                      </a:r>
                      <a:endParaRPr lang="it-IT" sz="2000" b="0" i="1" u="none" strike="noStrike" kern="1200" dirty="0">
                        <a:solidFill>
                          <a:srgbClr val="C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indent="0" algn="l" defTabSz="914400" rtl="0" eaLnBrk="1" latinLnBrk="0" hangingPunct="1">
                        <a:buFont typeface="Wingdings" panose="05000000000000000000" pitchFamily="2" charset="2"/>
                        <a:buNone/>
                      </a:pPr>
                      <a:r>
                        <a:rPr lang="it-IT" sz="2000" b="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Mar</a:t>
                      </a:r>
                    </a:p>
                  </a:txBody>
                  <a:tcP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20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0,2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20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0,3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20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0,1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20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0,9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20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0,1</a:t>
                      </a:r>
                    </a:p>
                  </a:txBody>
                  <a:tcPr marL="9525" marR="9525" marT="9525" marB="0" anchor="ctr">
                    <a:lnR w="12700" cmpd="sng"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r>
                        <a:rPr lang="it-IT" sz="2000" b="0" i="0" u="none" strike="noStrike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0,6</a:t>
                      </a:r>
                      <a:endParaRPr lang="it-IT" sz="2000" b="0" i="0" u="none" strike="noStrike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it-IT" sz="200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r>
                        <a:rPr lang="it-IT" sz="2000" b="0" i="1" u="none" strike="noStrike" kern="1200" dirty="0" smtClean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+209,5</a:t>
                      </a:r>
                      <a:endParaRPr lang="it-IT" sz="2000" b="0" i="1" u="none" strike="noStrike" kern="1200" dirty="0">
                        <a:solidFill>
                          <a:srgbClr val="C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indent="0" algn="l" defTabSz="914400" rtl="0" eaLnBrk="1" latinLnBrk="0" hangingPunct="1">
                        <a:buFont typeface="Wingdings" panose="05000000000000000000" pitchFamily="2" charset="2"/>
                        <a:buNone/>
                      </a:pPr>
                      <a:r>
                        <a:rPr lang="it-IT" sz="2000" b="0" kern="12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Apr</a:t>
                      </a:r>
                      <a:endParaRPr lang="it-IT" sz="2000" b="0" kern="12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20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1,4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20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2,6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20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2,8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20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1,9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20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3,8</a:t>
                      </a:r>
                    </a:p>
                  </a:txBody>
                  <a:tcPr marL="9525" marR="9525" marT="9525" marB="0" anchor="ctr">
                    <a:lnR w="12700" cmpd="sng"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r>
                        <a:rPr lang="it-IT" sz="2000" b="0" i="0" u="none" strike="noStrike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3,3</a:t>
                      </a:r>
                      <a:endParaRPr lang="it-IT" sz="2000" b="0" i="0" u="none" strike="noStrike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it-IT" sz="200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r>
                        <a:rPr lang="it-IT" sz="2000" b="0" i="1" u="none" strike="noStrike" kern="1200" dirty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+</a:t>
                      </a:r>
                      <a:r>
                        <a:rPr lang="it-IT" sz="2000" b="0" i="1" u="none" strike="noStrike" kern="1200" dirty="0" smtClean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156,3</a:t>
                      </a:r>
                      <a:endParaRPr lang="it-IT" sz="2000" b="0" i="1" u="none" strike="noStrike" kern="1200" dirty="0">
                        <a:solidFill>
                          <a:srgbClr val="C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indent="0" algn="l" defTabSz="914400" rtl="0" eaLnBrk="1" latinLnBrk="0" hangingPunct="1">
                        <a:buFont typeface="Wingdings" panose="05000000000000000000" pitchFamily="2" charset="2"/>
                        <a:buNone/>
                      </a:pPr>
                      <a:r>
                        <a:rPr lang="it-IT" sz="2000" b="0" kern="12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Mag</a:t>
                      </a:r>
                      <a:endParaRPr lang="it-IT" sz="2000" b="0" kern="12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20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5,8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20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4,6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20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4,7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20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7,0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20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4,3</a:t>
                      </a:r>
                    </a:p>
                  </a:txBody>
                  <a:tcPr marL="9525" marR="9525" marT="9525" marB="0" anchor="ctr">
                    <a:lnR w="12700" cmpd="sng"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r>
                        <a:rPr lang="it-IT" sz="2000" b="0" i="0" u="none" strike="noStrike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7,1</a:t>
                      </a:r>
                      <a:endParaRPr lang="it-IT" sz="2000" b="0" i="0" u="none" strike="noStrike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it-IT" sz="200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r>
                        <a:rPr lang="it-IT" sz="2000" b="0" i="1" u="none" strike="noStrike" kern="1200" dirty="0" smtClean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+34,4</a:t>
                      </a:r>
                      <a:endParaRPr lang="it-IT" sz="2000" b="0" i="1" u="none" strike="noStrike" kern="1200" dirty="0">
                        <a:solidFill>
                          <a:srgbClr val="C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indent="0" algn="l" defTabSz="914400" rtl="0" eaLnBrk="1" latinLnBrk="0" hangingPunct="1">
                        <a:buFont typeface="Wingdings" panose="05000000000000000000" pitchFamily="2" charset="2"/>
                        <a:buNone/>
                      </a:pPr>
                      <a:r>
                        <a:rPr lang="it-IT" sz="2000" b="0" kern="12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Giu</a:t>
                      </a:r>
                      <a:endParaRPr lang="it-IT" sz="2000" b="0" kern="12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20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14,6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20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12,5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20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15,7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20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14,6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20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16,9</a:t>
                      </a:r>
                    </a:p>
                  </a:txBody>
                  <a:tcPr marL="9525" marR="9525" marT="9525" marB="0" anchor="ctr">
                    <a:lnR w="12700" cmpd="sng"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r>
                        <a:rPr lang="it-IT" sz="2000" b="0" i="0" u="none" strike="noStrike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14,9</a:t>
                      </a:r>
                      <a:endParaRPr lang="it-IT" sz="2000" b="0" i="0" u="none" strike="noStrike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it-IT" sz="200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r>
                        <a:rPr lang="it-IT" sz="2000" b="0" i="1" u="none" strike="noStrike" kern="1200" dirty="0" smtClean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+10,6</a:t>
                      </a:r>
                      <a:endParaRPr lang="it-IT" sz="2000" b="0" i="1" u="none" strike="noStrike" kern="1200" dirty="0">
                        <a:solidFill>
                          <a:srgbClr val="C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indent="0" algn="l" defTabSz="914400" rtl="0" eaLnBrk="1" latinLnBrk="0" hangingPunct="1">
                        <a:buFont typeface="Wingdings" panose="05000000000000000000" pitchFamily="2" charset="2"/>
                        <a:buNone/>
                      </a:pPr>
                      <a:r>
                        <a:rPr lang="it-IT" sz="2000" b="0" kern="12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Lug</a:t>
                      </a:r>
                      <a:endParaRPr lang="it-IT" sz="2000" b="0" kern="12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20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28,8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20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29,8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20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26,5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20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25,8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20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26,4</a:t>
                      </a:r>
                    </a:p>
                  </a:txBody>
                  <a:tcPr marL="9525" marR="9525" marT="9525" marB="0" anchor="ctr">
                    <a:lnR w="12700" cmpd="sng"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r>
                        <a:rPr lang="it-IT" sz="2000" b="0" i="0" u="none" strike="noStrike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25,6</a:t>
                      </a:r>
                      <a:endParaRPr lang="it-IT" sz="2000" b="0" i="0" u="none" strike="noStrike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it-IT" sz="200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r>
                        <a:rPr lang="it-IT" sz="2000" b="0" i="1" u="none" strike="noStrike" kern="1200" dirty="0" smtClean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-3,5</a:t>
                      </a:r>
                      <a:endParaRPr lang="it-IT" sz="2000" b="0" i="1" u="none" strike="noStrike" kern="1200" dirty="0">
                        <a:solidFill>
                          <a:srgbClr val="C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indent="0" algn="l" defTabSz="914400" rtl="0" eaLnBrk="1" latinLnBrk="0" hangingPunct="1">
                        <a:buFont typeface="Wingdings" panose="05000000000000000000" pitchFamily="2" charset="2"/>
                        <a:buNone/>
                      </a:pPr>
                      <a:r>
                        <a:rPr lang="it-IT" sz="2000" b="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Ago</a:t>
                      </a:r>
                    </a:p>
                  </a:txBody>
                  <a:tcP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20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33,0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20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34,2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20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32,7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20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31,5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20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30,9</a:t>
                      </a:r>
                    </a:p>
                  </a:txBody>
                  <a:tcPr marL="9525" marR="9525" marT="9525" marB="0" anchor="ctr">
                    <a:lnR w="12700" cmpd="sng"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r>
                        <a:rPr lang="it-IT" sz="2000" b="0" i="0" u="none" strike="noStrike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30,3</a:t>
                      </a:r>
                      <a:endParaRPr lang="it-IT" sz="2000" b="0" i="0" u="none" strike="noStrike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it-IT" sz="200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r>
                        <a:rPr lang="it-IT" sz="2000" b="0" i="1" u="none" strike="noStrike" kern="1200" dirty="0" smtClean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-0,3</a:t>
                      </a:r>
                      <a:endParaRPr lang="it-IT" sz="2000" b="0" i="1" u="none" strike="noStrike" kern="1200" dirty="0">
                        <a:solidFill>
                          <a:srgbClr val="C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indent="0" algn="l" defTabSz="914400" rtl="0" eaLnBrk="1" latinLnBrk="0" hangingPunct="1">
                        <a:buFont typeface="Wingdings" panose="05000000000000000000" pitchFamily="2" charset="2"/>
                        <a:buNone/>
                      </a:pPr>
                      <a:r>
                        <a:rPr lang="it-IT" sz="2000" b="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Set</a:t>
                      </a:r>
                    </a:p>
                  </a:txBody>
                  <a:tcP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20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12,2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20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11,2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20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13,8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20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13,5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20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12,9</a:t>
                      </a:r>
                    </a:p>
                  </a:txBody>
                  <a:tcPr marL="9525" marR="9525" marT="9525" marB="0" anchor="ctr">
                    <a:lnR w="12700" cmpd="sng"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r>
                        <a:rPr lang="it-IT" sz="2000" b="0" i="0" u="none" strike="noStrike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13,2</a:t>
                      </a:r>
                      <a:endParaRPr lang="it-IT" sz="2000" b="0" i="0" u="none" strike="noStrike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it-IT" sz="200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r>
                        <a:rPr lang="it-IT" sz="2000" b="0" i="1" u="none" strike="noStrike" kern="1200" dirty="0" smtClean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+17,0</a:t>
                      </a:r>
                      <a:endParaRPr lang="it-IT" sz="2000" b="0" i="1" u="none" strike="noStrike" kern="1200" dirty="0">
                        <a:solidFill>
                          <a:srgbClr val="C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indent="0" algn="l" defTabSz="914400" rtl="0" eaLnBrk="1" latinLnBrk="0" hangingPunct="1">
                        <a:buFont typeface="Wingdings" panose="05000000000000000000" pitchFamily="2" charset="2"/>
                        <a:buNone/>
                      </a:pPr>
                      <a:r>
                        <a:rPr lang="it-IT" sz="2000" b="0" kern="12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Ott</a:t>
                      </a:r>
                      <a:endParaRPr lang="it-IT" sz="2000" b="0" kern="12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20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3,4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20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4,4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20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3,5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20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4,4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20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4,3</a:t>
                      </a:r>
                    </a:p>
                  </a:txBody>
                  <a:tcPr marL="9525" marR="9525" marT="9525" marB="0" anchor="ctr">
                    <a:lnR w="12700" cmpd="sng"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r>
                        <a:rPr lang="it-IT" sz="2000" b="0" i="0" u="none" strike="noStrike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4,4</a:t>
                      </a:r>
                      <a:endParaRPr lang="it-IT" sz="2000" b="0" i="0" u="none" strike="noStrike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it-IT" sz="200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r>
                        <a:rPr lang="it-IT" sz="2000" b="0" i="1" u="none" strike="noStrike" kern="1200" dirty="0" smtClean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+40,2</a:t>
                      </a:r>
                      <a:endParaRPr lang="it-IT" sz="2000" b="0" i="1" u="none" strike="noStrike" kern="1200" dirty="0">
                        <a:solidFill>
                          <a:srgbClr val="C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indent="0" algn="l" defTabSz="914400" rtl="0" eaLnBrk="1" latinLnBrk="0" hangingPunct="1">
                        <a:buFont typeface="Wingdings" panose="05000000000000000000" pitchFamily="2" charset="2"/>
                        <a:buNone/>
                      </a:pPr>
                      <a:r>
                        <a:rPr lang="it-IT" sz="2000" b="0" kern="12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Nov</a:t>
                      </a:r>
                      <a:endParaRPr lang="it-IT" sz="2000" b="0" kern="12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20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0,2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20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0,1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20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0,1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20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0,1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20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0,1</a:t>
                      </a:r>
                    </a:p>
                  </a:txBody>
                  <a:tcPr marL="9525" marR="9525" marT="9525" marB="0" anchor="ctr">
                    <a:lnR w="12700" cmpd="sng"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r>
                        <a:rPr lang="it-IT" sz="2000" b="0" i="0" u="none" strike="noStrike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0,1</a:t>
                      </a:r>
                      <a:endParaRPr lang="it-IT" sz="2000" b="0" i="0" u="none" strike="noStrike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it-IT" sz="200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r>
                        <a:rPr lang="it-IT" sz="2000" b="0" i="1" u="none" strike="noStrike" kern="1200" dirty="0" smtClean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-9,6</a:t>
                      </a:r>
                      <a:endParaRPr lang="it-IT" sz="2000" b="0" i="1" u="none" strike="noStrike" kern="1200" dirty="0">
                        <a:solidFill>
                          <a:srgbClr val="C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1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indent="0" algn="l" defTabSz="914400" rtl="0" eaLnBrk="1" latinLnBrk="0" hangingPunct="1">
                        <a:buFont typeface="Wingdings" panose="05000000000000000000" pitchFamily="2" charset="2"/>
                        <a:buNone/>
                      </a:pPr>
                      <a:r>
                        <a:rPr lang="it-IT" sz="2000" b="0" kern="12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Dic</a:t>
                      </a:r>
                      <a:endParaRPr lang="it-IT" sz="2000" b="0" kern="12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20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0,1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20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0,1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20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0,1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20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0,1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20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0,1</a:t>
                      </a:r>
                    </a:p>
                  </a:txBody>
                  <a:tcPr marL="9525" marR="9525" marT="9525" marB="0" anchor="ctr">
                    <a:lnR w="12700" cmpd="sng"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r>
                        <a:rPr lang="it-IT" sz="2000" b="0" i="0" u="none" strike="noStrike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0,2</a:t>
                      </a:r>
                      <a:endParaRPr lang="it-IT" sz="2000" b="0" i="0" u="none" strike="noStrike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it-IT" sz="2000" b="0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r>
                        <a:rPr lang="it-IT" sz="2000" b="0" i="1" u="none" strike="noStrike" kern="1200" dirty="0" smtClean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+31,8</a:t>
                      </a:r>
                      <a:endParaRPr lang="it-IT" sz="2000" b="0" i="1" u="none" strike="noStrike" kern="1200" dirty="0">
                        <a:solidFill>
                          <a:srgbClr val="C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13"/>
                  </a:ext>
                </a:extLst>
              </a:tr>
            </a:tbl>
          </a:graphicData>
        </a:graphic>
      </p:graphicFrame>
      <p:sp>
        <p:nvSpPr>
          <p:cNvPr id="7" name="CasellaDiTesto 6"/>
          <p:cNvSpPr txBox="1"/>
          <p:nvPr/>
        </p:nvSpPr>
        <p:spPr>
          <a:xfrm>
            <a:off x="6256421" y="1143982"/>
            <a:ext cx="5592277" cy="4875181"/>
          </a:xfrm>
          <a:prstGeom prst="rect">
            <a:avLst/>
          </a:prstGeom>
          <a:noFill/>
        </p:spPr>
        <p:txBody>
          <a:bodyPr wrap="square" lIns="36000" rIns="36000" rtlCol="0">
            <a:spAutoFit/>
          </a:bodyPr>
          <a:lstStyle/>
          <a:p>
            <a:pPr marL="342900" indent="-342900" algn="just">
              <a:lnSpc>
                <a:spcPct val="130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it-IT" sz="2400" dirty="0">
                <a:solidFill>
                  <a:schemeClr val="accent1">
                    <a:lumMod val="50000"/>
                  </a:schemeClr>
                </a:solidFill>
              </a:rPr>
              <a:t>Il </a:t>
            </a:r>
            <a:r>
              <a:rPr lang="it-IT" sz="2400" dirty="0" smtClean="0">
                <a:solidFill>
                  <a:schemeClr val="accent1">
                    <a:lumMod val="50000"/>
                  </a:schemeClr>
                </a:solidFill>
              </a:rPr>
              <a:t>25,4% </a:t>
            </a:r>
            <a:r>
              <a:rPr lang="it-IT" sz="2400" dirty="0">
                <a:solidFill>
                  <a:schemeClr val="accent1">
                    <a:lumMod val="50000"/>
                  </a:schemeClr>
                </a:solidFill>
              </a:rPr>
              <a:t>delle presenze tra aprile e giugno (</a:t>
            </a:r>
            <a:r>
              <a:rPr lang="it-IT" sz="2400" i="1" dirty="0">
                <a:solidFill>
                  <a:schemeClr val="accent1">
                    <a:lumMod val="50000"/>
                  </a:schemeClr>
                </a:solidFill>
              </a:rPr>
              <a:t>il 19,8% nel 2010, +</a:t>
            </a:r>
            <a:r>
              <a:rPr lang="it-IT" sz="2400" i="1" dirty="0" smtClean="0">
                <a:solidFill>
                  <a:schemeClr val="accent1">
                    <a:lumMod val="50000"/>
                  </a:schemeClr>
                </a:solidFill>
              </a:rPr>
              <a:t>26,3% </a:t>
            </a:r>
            <a:r>
              <a:rPr lang="it-IT" sz="2400" i="1" dirty="0">
                <a:solidFill>
                  <a:schemeClr val="accent1">
                    <a:lumMod val="50000"/>
                  </a:schemeClr>
                </a:solidFill>
              </a:rPr>
              <a:t>la crescita % del trimestre tra l’anno 2010 ed il </a:t>
            </a:r>
            <a:r>
              <a:rPr lang="it-IT" sz="2400" i="1" dirty="0" smtClean="0">
                <a:solidFill>
                  <a:schemeClr val="accent1">
                    <a:lumMod val="50000"/>
                  </a:schemeClr>
                </a:solidFill>
              </a:rPr>
              <a:t>2018</a:t>
            </a:r>
            <a:r>
              <a:rPr lang="it-IT" sz="2400" dirty="0" smtClean="0">
                <a:solidFill>
                  <a:schemeClr val="accent1">
                    <a:lumMod val="50000"/>
                  </a:schemeClr>
                </a:solidFill>
              </a:rPr>
              <a:t>)</a:t>
            </a:r>
            <a:endParaRPr lang="it-IT" sz="2400" dirty="0">
              <a:solidFill>
                <a:schemeClr val="accent1">
                  <a:lumMod val="50000"/>
                </a:schemeClr>
              </a:solidFill>
            </a:endParaRPr>
          </a:p>
          <a:p>
            <a:pPr marL="342900" indent="-342900" algn="just">
              <a:lnSpc>
                <a:spcPct val="130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it-IT" sz="2400" dirty="0">
                <a:solidFill>
                  <a:schemeClr val="accent1">
                    <a:lumMod val="50000"/>
                  </a:schemeClr>
                </a:solidFill>
              </a:rPr>
              <a:t>Il </a:t>
            </a:r>
            <a:r>
              <a:rPr lang="it-IT" sz="2400" dirty="0" smtClean="0">
                <a:solidFill>
                  <a:schemeClr val="accent1">
                    <a:lumMod val="50000"/>
                  </a:schemeClr>
                </a:solidFill>
              </a:rPr>
              <a:t>55,9% </a:t>
            </a:r>
            <a:r>
              <a:rPr lang="it-IT" sz="2400" dirty="0">
                <a:solidFill>
                  <a:schemeClr val="accent1">
                    <a:lumMod val="50000"/>
                  </a:schemeClr>
                </a:solidFill>
              </a:rPr>
              <a:t>nel bimestre luglio e agosto (</a:t>
            </a:r>
            <a:r>
              <a:rPr lang="it-IT" sz="2400" i="1" dirty="0">
                <a:solidFill>
                  <a:schemeClr val="accent1">
                    <a:lumMod val="50000"/>
                  </a:schemeClr>
                </a:solidFill>
              </a:rPr>
              <a:t>61,8% nel 2010</a:t>
            </a:r>
            <a:r>
              <a:rPr lang="it-IT" sz="2400" dirty="0">
                <a:solidFill>
                  <a:schemeClr val="accent1">
                    <a:lumMod val="50000"/>
                  </a:schemeClr>
                </a:solidFill>
              </a:rPr>
              <a:t>)</a:t>
            </a:r>
          </a:p>
          <a:p>
            <a:pPr marL="342900" indent="-342900" algn="just">
              <a:lnSpc>
                <a:spcPct val="130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it-IT" sz="2400" dirty="0">
                <a:solidFill>
                  <a:schemeClr val="accent1">
                    <a:lumMod val="50000"/>
                  </a:schemeClr>
                </a:solidFill>
              </a:rPr>
              <a:t>I turisti </a:t>
            </a:r>
            <a:r>
              <a:rPr lang="it-IT" sz="2400" dirty="0">
                <a:solidFill>
                  <a:srgbClr val="C00000"/>
                </a:solidFill>
              </a:rPr>
              <a:t>Italiani</a:t>
            </a:r>
            <a:r>
              <a:rPr lang="it-IT" sz="2400" dirty="0">
                <a:solidFill>
                  <a:schemeClr val="accent1">
                    <a:lumMod val="50000"/>
                  </a:schemeClr>
                </a:solidFill>
              </a:rPr>
              <a:t> si concentrano soprattutto tra giugno e settembre</a:t>
            </a:r>
          </a:p>
          <a:p>
            <a:pPr marL="342900" indent="-342900" algn="just">
              <a:lnSpc>
                <a:spcPct val="130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it-IT" sz="2400" dirty="0">
                <a:solidFill>
                  <a:schemeClr val="accent1">
                    <a:lumMod val="50000"/>
                  </a:schemeClr>
                </a:solidFill>
              </a:rPr>
              <a:t>Più ampia la stagione degli </a:t>
            </a:r>
            <a:r>
              <a:rPr lang="it-IT" sz="2400" dirty="0">
                <a:solidFill>
                  <a:srgbClr val="C00000"/>
                </a:solidFill>
              </a:rPr>
              <a:t>Stranieri</a:t>
            </a:r>
            <a:r>
              <a:rPr lang="it-IT" sz="2400" dirty="0">
                <a:solidFill>
                  <a:schemeClr val="accent1">
                    <a:lumMod val="50000"/>
                  </a:schemeClr>
                </a:solidFill>
              </a:rPr>
              <a:t> che </a:t>
            </a:r>
            <a:r>
              <a:rPr lang="it-IT" sz="2400" dirty="0" smtClean="0">
                <a:solidFill>
                  <a:schemeClr val="accent1">
                    <a:lumMod val="50000"/>
                  </a:schemeClr>
                </a:solidFill>
              </a:rPr>
              <a:t>va da maggio </a:t>
            </a:r>
            <a:r>
              <a:rPr lang="it-IT" sz="2400" dirty="0">
                <a:solidFill>
                  <a:schemeClr val="accent1">
                    <a:lumMod val="50000"/>
                  </a:schemeClr>
                </a:solidFill>
              </a:rPr>
              <a:t>e </a:t>
            </a:r>
            <a:r>
              <a:rPr lang="it-IT" sz="2400" dirty="0" smtClean="0">
                <a:solidFill>
                  <a:schemeClr val="accent1">
                    <a:lumMod val="50000"/>
                  </a:schemeClr>
                </a:solidFill>
              </a:rPr>
              <a:t>ad </a:t>
            </a:r>
            <a:r>
              <a:rPr lang="it-IT" sz="2400" dirty="0">
                <a:solidFill>
                  <a:schemeClr val="accent1">
                    <a:lumMod val="50000"/>
                  </a:schemeClr>
                </a:solidFill>
              </a:rPr>
              <a:t>ottobre</a:t>
            </a:r>
          </a:p>
        </p:txBody>
      </p:sp>
    </p:spTree>
    <p:extLst>
      <p:ext uri="{BB962C8B-B14F-4D97-AF65-F5344CB8AC3E}">
        <p14:creationId xmlns:p14="http://schemas.microsoft.com/office/powerpoint/2010/main" xmlns="" val="344856423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200">
        <p:dissolve/>
      </p:transition>
    </mc:Choice>
    <mc:Fallback>
      <p:transition spd="slow">
        <p:dissolv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/>
          <p:cNvSpPr txBox="1"/>
          <p:nvPr/>
        </p:nvSpPr>
        <p:spPr>
          <a:xfrm>
            <a:off x="688769" y="1463040"/>
            <a:ext cx="10113343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it-IT" sz="4400" b="1" cap="small" dirty="0">
                <a:solidFill>
                  <a:schemeClr val="accent1">
                    <a:lumMod val="50000"/>
                  </a:schemeClr>
                </a:solidFill>
              </a:rPr>
              <a:t>Il turismo a </a:t>
            </a:r>
            <a:r>
              <a:rPr lang="it-IT" sz="4800" b="1" cap="small" dirty="0">
                <a:solidFill>
                  <a:srgbClr val="C00000"/>
                </a:solidFill>
              </a:rPr>
              <a:t>Castiglione della Pescaia</a:t>
            </a:r>
          </a:p>
          <a:p>
            <a:pPr algn="ctr">
              <a:lnSpc>
                <a:spcPct val="150000"/>
              </a:lnSpc>
            </a:pPr>
            <a:r>
              <a:rPr lang="it-IT" sz="4000" b="1" i="1" cap="small" dirty="0">
                <a:solidFill>
                  <a:schemeClr val="accent1">
                    <a:lumMod val="50000"/>
                  </a:schemeClr>
                </a:solidFill>
              </a:rPr>
              <a:t>LA STAGIONE TURISTICA </a:t>
            </a:r>
            <a:r>
              <a:rPr lang="it-IT" sz="4000" b="1" i="1" cap="small" dirty="0" smtClean="0">
                <a:solidFill>
                  <a:schemeClr val="accent1">
                    <a:lumMod val="50000"/>
                  </a:schemeClr>
                </a:solidFill>
              </a:rPr>
              <a:t>2019</a:t>
            </a:r>
            <a:endParaRPr lang="it-IT" sz="4000" b="1" i="1" cap="small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87162718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200">
        <p:dissolve/>
      </p:transition>
    </mc:Choice>
    <mc:Fallback>
      <p:transition spd="slow">
        <p:dissolv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asellaDiTesto 5"/>
          <p:cNvSpPr txBox="1"/>
          <p:nvPr/>
        </p:nvSpPr>
        <p:spPr>
          <a:xfrm>
            <a:off x="256673" y="128336"/>
            <a:ext cx="96252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800" b="1" cap="small" dirty="0">
                <a:solidFill>
                  <a:schemeClr val="accent1">
                    <a:lumMod val="50000"/>
                  </a:schemeClr>
                </a:solidFill>
              </a:rPr>
              <a:t>Andamento Internazionale del Turismo – Anno </a:t>
            </a:r>
            <a:r>
              <a:rPr lang="it-IT" sz="2800" b="1" cap="small" dirty="0" smtClean="0">
                <a:solidFill>
                  <a:schemeClr val="accent1">
                    <a:lumMod val="50000"/>
                  </a:schemeClr>
                </a:solidFill>
              </a:rPr>
              <a:t>2019</a:t>
            </a:r>
            <a:endParaRPr lang="it-IT" sz="2800" b="1" cap="small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8" name="CasellaDiTesto 7"/>
          <p:cNvSpPr txBox="1"/>
          <p:nvPr/>
        </p:nvSpPr>
        <p:spPr>
          <a:xfrm>
            <a:off x="160421" y="909013"/>
            <a:ext cx="6416843" cy="3600986"/>
          </a:xfrm>
          <a:prstGeom prst="rect">
            <a:avLst/>
          </a:prstGeom>
          <a:noFill/>
        </p:spPr>
        <p:txBody>
          <a:bodyPr wrap="square" lIns="36000" rIns="36000" rtlCol="0">
            <a:spAutoFit/>
          </a:bodyPr>
          <a:lstStyle/>
          <a:p>
            <a:pPr algn="ctr"/>
            <a:r>
              <a:rPr lang="it-IT" sz="2400" dirty="0">
                <a:solidFill>
                  <a:schemeClr val="accent1">
                    <a:lumMod val="50000"/>
                  </a:schemeClr>
                </a:solidFill>
              </a:rPr>
              <a:t>Dalle rilevazioni </a:t>
            </a:r>
            <a:r>
              <a:rPr lang="it-IT" sz="2400" b="1" dirty="0">
                <a:solidFill>
                  <a:schemeClr val="accent1">
                    <a:lumMod val="50000"/>
                  </a:schemeClr>
                </a:solidFill>
              </a:rPr>
              <a:t>UNWTO</a:t>
            </a:r>
            <a:r>
              <a:rPr lang="it-IT" sz="2400" dirty="0">
                <a:solidFill>
                  <a:schemeClr val="accent1">
                    <a:lumMod val="50000"/>
                  </a:schemeClr>
                </a:solidFill>
              </a:rPr>
              <a:t> (World </a:t>
            </a:r>
            <a:r>
              <a:rPr lang="it-IT" sz="2400" dirty="0" err="1">
                <a:solidFill>
                  <a:schemeClr val="accent1">
                    <a:lumMod val="50000"/>
                  </a:schemeClr>
                </a:solidFill>
              </a:rPr>
              <a:t>Tourism</a:t>
            </a:r>
            <a:r>
              <a:rPr lang="it-IT" sz="24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it-IT" sz="2400" dirty="0" err="1">
                <a:solidFill>
                  <a:schemeClr val="accent1">
                    <a:lumMod val="50000"/>
                  </a:schemeClr>
                </a:solidFill>
              </a:rPr>
              <a:t>Organisation</a:t>
            </a:r>
            <a:r>
              <a:rPr lang="it-IT" sz="2400" dirty="0">
                <a:solidFill>
                  <a:schemeClr val="accent1">
                    <a:lumMod val="50000"/>
                  </a:schemeClr>
                </a:solidFill>
              </a:rPr>
              <a:t>) relative al primo semestre </a:t>
            </a:r>
            <a:r>
              <a:rPr lang="it-IT" sz="2400" dirty="0" smtClean="0">
                <a:solidFill>
                  <a:schemeClr val="accent1">
                    <a:lumMod val="50000"/>
                  </a:schemeClr>
                </a:solidFill>
              </a:rPr>
              <a:t>2019, </a:t>
            </a:r>
            <a:r>
              <a:rPr lang="it-IT" sz="2400" dirty="0">
                <a:solidFill>
                  <a:schemeClr val="accent1">
                    <a:lumMod val="50000"/>
                  </a:schemeClr>
                </a:solidFill>
              </a:rPr>
              <a:t>gli </a:t>
            </a:r>
            <a:r>
              <a:rPr lang="it-IT" sz="2800" b="1" dirty="0">
                <a:solidFill>
                  <a:schemeClr val="accent1">
                    <a:lumMod val="50000"/>
                  </a:schemeClr>
                </a:solidFill>
              </a:rPr>
              <a:t>arrivi internazionali </a:t>
            </a:r>
            <a:r>
              <a:rPr lang="it-IT" sz="2400" dirty="0">
                <a:solidFill>
                  <a:schemeClr val="accent1">
                    <a:lumMod val="50000"/>
                  </a:schemeClr>
                </a:solidFill>
              </a:rPr>
              <a:t>nel mondo sono aumentati del </a:t>
            </a:r>
            <a:r>
              <a:rPr lang="it-IT" sz="2800" b="1" dirty="0" smtClean="0">
                <a:solidFill>
                  <a:schemeClr val="accent1">
                    <a:lumMod val="50000"/>
                  </a:schemeClr>
                </a:solidFill>
              </a:rPr>
              <a:t>4,4%</a:t>
            </a:r>
            <a:r>
              <a:rPr lang="it-IT" sz="2400" dirty="0" smtClean="0">
                <a:solidFill>
                  <a:schemeClr val="accent1">
                    <a:lumMod val="50000"/>
                  </a:schemeClr>
                </a:solidFill>
              </a:rPr>
              <a:t>, </a:t>
            </a:r>
            <a:r>
              <a:rPr lang="it-IT" sz="2400" dirty="0">
                <a:solidFill>
                  <a:schemeClr val="accent1">
                    <a:lumMod val="50000"/>
                  </a:schemeClr>
                </a:solidFill>
              </a:rPr>
              <a:t>con una performance del </a:t>
            </a:r>
            <a:r>
              <a:rPr lang="it-IT" sz="2800" b="1" dirty="0" smtClean="0">
                <a:solidFill>
                  <a:schemeClr val="accent1">
                    <a:lumMod val="50000"/>
                  </a:schemeClr>
                </a:solidFill>
              </a:rPr>
              <a:t>+3,2%</a:t>
            </a:r>
            <a:r>
              <a:rPr lang="it-IT" sz="2400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it-IT" sz="2400" dirty="0">
                <a:solidFill>
                  <a:schemeClr val="accent1">
                    <a:lumMod val="50000"/>
                  </a:schemeClr>
                </a:solidFill>
              </a:rPr>
              <a:t>nelle economie avanzate e del </a:t>
            </a:r>
            <a:r>
              <a:rPr lang="it-IT" sz="2800" b="1" dirty="0" smtClean="0">
                <a:solidFill>
                  <a:schemeClr val="accent1">
                    <a:lumMod val="50000"/>
                  </a:schemeClr>
                </a:solidFill>
              </a:rPr>
              <a:t>+5,8%</a:t>
            </a:r>
            <a:r>
              <a:rPr lang="it-IT" sz="2400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it-IT" sz="2400" dirty="0">
                <a:solidFill>
                  <a:schemeClr val="accent1">
                    <a:lumMod val="50000"/>
                  </a:schemeClr>
                </a:solidFill>
              </a:rPr>
              <a:t>nelle economie emergenti. </a:t>
            </a:r>
          </a:p>
          <a:p>
            <a:pPr algn="ctr"/>
            <a:r>
              <a:rPr lang="it-IT" sz="2400" dirty="0">
                <a:solidFill>
                  <a:schemeClr val="accent1">
                    <a:lumMod val="50000"/>
                  </a:schemeClr>
                </a:solidFill>
              </a:rPr>
              <a:t>L’Europa è cresciuta del </a:t>
            </a:r>
            <a:r>
              <a:rPr lang="it-IT" sz="2400" dirty="0" smtClean="0">
                <a:solidFill>
                  <a:schemeClr val="accent1">
                    <a:lumMod val="50000"/>
                  </a:schemeClr>
                </a:solidFill>
              </a:rPr>
              <a:t>+4,2%, </a:t>
            </a:r>
            <a:r>
              <a:rPr lang="it-IT" sz="2400" dirty="0">
                <a:solidFill>
                  <a:schemeClr val="accent1">
                    <a:lumMod val="50000"/>
                  </a:schemeClr>
                </a:solidFill>
              </a:rPr>
              <a:t>trainata soprattutto dall’area mediterranea </a:t>
            </a:r>
            <a:r>
              <a:rPr lang="it-IT" sz="2400" dirty="0" smtClean="0">
                <a:solidFill>
                  <a:schemeClr val="accent1">
                    <a:lumMod val="50000"/>
                  </a:schemeClr>
                </a:solidFill>
              </a:rPr>
              <a:t>(+5,8%) e dai paesi </a:t>
            </a:r>
            <a:r>
              <a:rPr lang="it-IT" sz="2400" dirty="0" err="1" smtClean="0">
                <a:solidFill>
                  <a:schemeClr val="accent1">
                    <a:lumMod val="50000"/>
                  </a:schemeClr>
                </a:solidFill>
              </a:rPr>
              <a:t>centro-orientali</a:t>
            </a:r>
            <a:r>
              <a:rPr lang="it-IT" sz="2400" dirty="0" smtClean="0">
                <a:solidFill>
                  <a:schemeClr val="accent1">
                    <a:lumMod val="50000"/>
                  </a:schemeClr>
                </a:solidFill>
              </a:rPr>
              <a:t> (+6,4%), </a:t>
            </a:r>
            <a:r>
              <a:rPr lang="it-IT" sz="2400" dirty="0">
                <a:solidFill>
                  <a:schemeClr val="accent1">
                    <a:lumMod val="50000"/>
                  </a:schemeClr>
                </a:solidFill>
              </a:rPr>
              <a:t>il nord Africa del </a:t>
            </a:r>
            <a:r>
              <a:rPr lang="it-IT" sz="2400" dirty="0" smtClean="0">
                <a:solidFill>
                  <a:schemeClr val="accent1">
                    <a:lumMod val="50000"/>
                  </a:schemeClr>
                </a:solidFill>
              </a:rPr>
              <a:t>+9,3%</a:t>
            </a:r>
            <a:endParaRPr lang="it-IT" sz="24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1" name="CasellaDiTesto 10"/>
          <p:cNvSpPr txBox="1"/>
          <p:nvPr/>
        </p:nvSpPr>
        <p:spPr>
          <a:xfrm>
            <a:off x="2218301" y="4971188"/>
            <a:ext cx="7962019" cy="1631216"/>
          </a:xfrm>
          <a:prstGeom prst="rect">
            <a:avLst/>
          </a:prstGeom>
          <a:noFill/>
        </p:spPr>
        <p:txBody>
          <a:bodyPr wrap="square" lIns="36000" rIns="36000" rtlCol="0">
            <a:spAutoFit/>
          </a:bodyPr>
          <a:lstStyle/>
          <a:p>
            <a:pPr algn="ctr"/>
            <a:r>
              <a:rPr lang="it-IT" sz="2400" dirty="0">
                <a:solidFill>
                  <a:srgbClr val="C00000"/>
                </a:solidFill>
              </a:rPr>
              <a:t>Dai dati </a:t>
            </a:r>
            <a:r>
              <a:rPr lang="it-IT" sz="2400" dirty="0" err="1">
                <a:solidFill>
                  <a:srgbClr val="C00000"/>
                </a:solidFill>
              </a:rPr>
              <a:t>Eurostat</a:t>
            </a:r>
            <a:r>
              <a:rPr lang="it-IT" sz="2400" dirty="0">
                <a:solidFill>
                  <a:srgbClr val="C00000"/>
                </a:solidFill>
              </a:rPr>
              <a:t>, in </a:t>
            </a:r>
            <a:r>
              <a:rPr lang="it-IT" sz="2800" b="1" dirty="0">
                <a:solidFill>
                  <a:srgbClr val="C00000"/>
                </a:solidFill>
              </a:rPr>
              <a:t>Spagna</a:t>
            </a:r>
            <a:r>
              <a:rPr lang="it-IT" sz="2800" dirty="0">
                <a:solidFill>
                  <a:srgbClr val="C00000"/>
                </a:solidFill>
              </a:rPr>
              <a:t> </a:t>
            </a:r>
            <a:r>
              <a:rPr lang="it-IT" sz="2400" dirty="0">
                <a:solidFill>
                  <a:srgbClr val="C00000"/>
                </a:solidFill>
              </a:rPr>
              <a:t>il trimestre </a:t>
            </a:r>
            <a:r>
              <a:rPr lang="it-IT" sz="2400" dirty="0" smtClean="0">
                <a:solidFill>
                  <a:srgbClr val="C00000"/>
                </a:solidFill>
              </a:rPr>
              <a:t>giugno–luglio–agosto 2019 </a:t>
            </a:r>
            <a:r>
              <a:rPr lang="it-IT" sz="2400" dirty="0">
                <a:solidFill>
                  <a:srgbClr val="C00000"/>
                </a:solidFill>
              </a:rPr>
              <a:t>ha registrato </a:t>
            </a:r>
            <a:r>
              <a:rPr lang="it-IT" sz="2400" dirty="0" smtClean="0">
                <a:solidFill>
                  <a:srgbClr val="C00000"/>
                </a:solidFill>
              </a:rPr>
              <a:t>una crescita di </a:t>
            </a:r>
            <a:r>
              <a:rPr lang="it-IT" sz="2400" dirty="0">
                <a:solidFill>
                  <a:srgbClr val="C00000"/>
                </a:solidFill>
              </a:rPr>
              <a:t>presenze </a:t>
            </a:r>
            <a:r>
              <a:rPr lang="it-IT" sz="2400" dirty="0" smtClean="0">
                <a:solidFill>
                  <a:srgbClr val="C00000"/>
                </a:solidFill>
              </a:rPr>
              <a:t>del’1,6%:  lieve calo per la </a:t>
            </a:r>
            <a:r>
              <a:rPr lang="it-IT" sz="2400" dirty="0">
                <a:solidFill>
                  <a:srgbClr val="C00000"/>
                </a:solidFill>
              </a:rPr>
              <a:t>domanda </a:t>
            </a:r>
            <a:r>
              <a:rPr lang="it-IT" sz="2400" dirty="0" smtClean="0">
                <a:solidFill>
                  <a:srgbClr val="C00000"/>
                </a:solidFill>
              </a:rPr>
              <a:t>internazionale (-0,1%), crescita sostenuta per i flussi domestici (+4,4%)</a:t>
            </a:r>
            <a:endParaRPr lang="it-IT" sz="2400" i="1" dirty="0">
              <a:solidFill>
                <a:srgbClr val="C00000"/>
              </a:solidFill>
            </a:endParaRPr>
          </a:p>
        </p:txBody>
      </p:sp>
      <p:pic>
        <p:nvPicPr>
          <p:cNvPr id="4" name="Immagine 3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924482" y="1265567"/>
            <a:ext cx="5048636" cy="28878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73824695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200">
        <p:dissolve/>
      </p:transition>
    </mc:Choice>
    <mc:Fallback>
      <p:transition spd="slow">
        <p:dissolv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asellaDiTesto 5"/>
          <p:cNvSpPr txBox="1"/>
          <p:nvPr/>
        </p:nvSpPr>
        <p:spPr>
          <a:xfrm>
            <a:off x="256673" y="128336"/>
            <a:ext cx="747562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800" b="1" cap="small" dirty="0">
                <a:solidFill>
                  <a:schemeClr val="accent1">
                    <a:lumMod val="50000"/>
                  </a:schemeClr>
                </a:solidFill>
              </a:rPr>
              <a:t>Andamento Nazionale del Turismo – Anno </a:t>
            </a:r>
            <a:r>
              <a:rPr lang="it-IT" sz="2800" b="1" cap="small" dirty="0" smtClean="0">
                <a:solidFill>
                  <a:schemeClr val="accent1">
                    <a:lumMod val="50000"/>
                  </a:schemeClr>
                </a:solidFill>
              </a:rPr>
              <a:t>2019</a:t>
            </a:r>
            <a:endParaRPr lang="it-IT" sz="2800" b="1" cap="small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7" name="CasellaDiTesto 6"/>
          <p:cNvSpPr txBox="1"/>
          <p:nvPr/>
        </p:nvSpPr>
        <p:spPr>
          <a:xfrm>
            <a:off x="705851" y="827939"/>
            <a:ext cx="5021180" cy="3108543"/>
          </a:xfrm>
          <a:prstGeom prst="rect">
            <a:avLst/>
          </a:prstGeom>
          <a:noFill/>
        </p:spPr>
        <p:txBody>
          <a:bodyPr wrap="square" lIns="36000" rIns="36000" rtlCol="0">
            <a:spAutoFit/>
          </a:bodyPr>
          <a:lstStyle/>
          <a:p>
            <a:pPr algn="ctr"/>
            <a:r>
              <a:rPr lang="it-IT" sz="2400" dirty="0">
                <a:solidFill>
                  <a:schemeClr val="accent1">
                    <a:lumMod val="50000"/>
                  </a:schemeClr>
                </a:solidFill>
              </a:rPr>
              <a:t>Secondo i dati </a:t>
            </a:r>
            <a:r>
              <a:rPr lang="it-IT" sz="2800" b="1" dirty="0">
                <a:solidFill>
                  <a:schemeClr val="accent1">
                    <a:lumMod val="50000"/>
                  </a:schemeClr>
                </a:solidFill>
              </a:rPr>
              <a:t>Istat</a:t>
            </a:r>
            <a:r>
              <a:rPr lang="it-IT" sz="28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it-IT" sz="2400" dirty="0">
                <a:solidFill>
                  <a:schemeClr val="accent1">
                    <a:lumMod val="50000"/>
                  </a:schemeClr>
                </a:solidFill>
              </a:rPr>
              <a:t>relativi ai primi sette mesi del </a:t>
            </a:r>
            <a:r>
              <a:rPr lang="it-IT" sz="2400" dirty="0" smtClean="0">
                <a:solidFill>
                  <a:schemeClr val="accent1">
                    <a:lumMod val="50000"/>
                  </a:schemeClr>
                </a:solidFill>
              </a:rPr>
              <a:t>2019 </a:t>
            </a:r>
            <a:r>
              <a:rPr lang="it-IT" sz="2400" dirty="0">
                <a:solidFill>
                  <a:schemeClr val="accent1">
                    <a:lumMod val="50000"/>
                  </a:schemeClr>
                </a:solidFill>
              </a:rPr>
              <a:t>(</a:t>
            </a:r>
            <a:r>
              <a:rPr lang="it-IT" sz="2400" i="1" dirty="0">
                <a:solidFill>
                  <a:schemeClr val="accent1">
                    <a:lumMod val="50000"/>
                  </a:schemeClr>
                </a:solidFill>
              </a:rPr>
              <a:t>dati provvisori</a:t>
            </a:r>
            <a:r>
              <a:rPr lang="it-IT" sz="2400" dirty="0">
                <a:solidFill>
                  <a:schemeClr val="accent1">
                    <a:lumMod val="50000"/>
                  </a:schemeClr>
                </a:solidFill>
              </a:rPr>
              <a:t>), il turismo in Italia ha registrato una </a:t>
            </a:r>
            <a:r>
              <a:rPr lang="it-IT" sz="2400" dirty="0" smtClean="0">
                <a:solidFill>
                  <a:schemeClr val="accent1">
                    <a:lumMod val="50000"/>
                  </a:schemeClr>
                </a:solidFill>
              </a:rPr>
              <a:t>contrazione </a:t>
            </a:r>
            <a:r>
              <a:rPr lang="it-IT" sz="2400" dirty="0">
                <a:solidFill>
                  <a:schemeClr val="accent1">
                    <a:lumMod val="50000"/>
                  </a:schemeClr>
                </a:solidFill>
              </a:rPr>
              <a:t>di </a:t>
            </a:r>
            <a:r>
              <a:rPr lang="it-IT" sz="2400" b="1" dirty="0">
                <a:solidFill>
                  <a:schemeClr val="accent1">
                    <a:lumMod val="50000"/>
                  </a:schemeClr>
                </a:solidFill>
              </a:rPr>
              <a:t>arrivi </a:t>
            </a:r>
            <a:r>
              <a:rPr lang="it-IT" sz="2400" b="1" dirty="0" smtClean="0">
                <a:solidFill>
                  <a:schemeClr val="accent1">
                    <a:lumMod val="50000"/>
                  </a:schemeClr>
                </a:solidFill>
              </a:rPr>
              <a:t>del -2,1%</a:t>
            </a:r>
            <a:r>
              <a:rPr lang="it-IT" sz="2400" dirty="0" smtClean="0">
                <a:solidFill>
                  <a:schemeClr val="accent1">
                    <a:lumMod val="50000"/>
                  </a:schemeClr>
                </a:solidFill>
              </a:rPr>
              <a:t> e delle </a:t>
            </a:r>
            <a:r>
              <a:rPr lang="it-IT" sz="2400" b="1" dirty="0" smtClean="0">
                <a:solidFill>
                  <a:schemeClr val="accent1">
                    <a:lumMod val="50000"/>
                  </a:schemeClr>
                </a:solidFill>
              </a:rPr>
              <a:t>presenze del -0,2%</a:t>
            </a:r>
            <a:r>
              <a:rPr lang="it-IT" sz="2400" dirty="0" smtClean="0">
                <a:solidFill>
                  <a:schemeClr val="accent1">
                    <a:lumMod val="50000"/>
                  </a:schemeClr>
                </a:solidFill>
              </a:rPr>
              <a:t>.</a:t>
            </a:r>
            <a:endParaRPr lang="it-IT" sz="2400" dirty="0">
              <a:solidFill>
                <a:schemeClr val="accent1">
                  <a:lumMod val="50000"/>
                </a:schemeClr>
              </a:solidFill>
            </a:endParaRPr>
          </a:p>
          <a:p>
            <a:pPr algn="ctr"/>
            <a:r>
              <a:rPr lang="it-IT" sz="2400" dirty="0" smtClean="0">
                <a:solidFill>
                  <a:schemeClr val="accent1">
                    <a:lumMod val="50000"/>
                  </a:schemeClr>
                </a:solidFill>
              </a:rPr>
              <a:t>Tiene la domanda </a:t>
            </a:r>
            <a:r>
              <a:rPr lang="it-IT" sz="2400" b="1" dirty="0" smtClean="0">
                <a:solidFill>
                  <a:schemeClr val="accent1">
                    <a:lumMod val="50000"/>
                  </a:schemeClr>
                </a:solidFill>
              </a:rPr>
              <a:t>italiana</a:t>
            </a:r>
            <a:r>
              <a:rPr lang="it-IT" sz="2400" dirty="0" smtClean="0">
                <a:solidFill>
                  <a:schemeClr val="accent1">
                    <a:lumMod val="50000"/>
                  </a:schemeClr>
                </a:solidFill>
              </a:rPr>
              <a:t> (</a:t>
            </a:r>
            <a:r>
              <a:rPr lang="it-IT" sz="2400" b="1" dirty="0" smtClean="0">
                <a:solidFill>
                  <a:schemeClr val="accent1">
                    <a:lumMod val="50000"/>
                  </a:schemeClr>
                </a:solidFill>
              </a:rPr>
              <a:t>+0,2%</a:t>
            </a:r>
            <a:r>
              <a:rPr lang="it-IT" sz="2400" dirty="0" smtClean="0">
                <a:solidFill>
                  <a:schemeClr val="accent1">
                    <a:lumMod val="50000"/>
                  </a:schemeClr>
                </a:solidFill>
              </a:rPr>
              <a:t> di presenze), mentre diminuiscono leggermente gli </a:t>
            </a:r>
            <a:r>
              <a:rPr lang="it-IT" sz="2400" b="1" dirty="0" smtClean="0">
                <a:solidFill>
                  <a:schemeClr val="accent1">
                    <a:lumMod val="50000"/>
                  </a:schemeClr>
                </a:solidFill>
              </a:rPr>
              <a:t>stranieri</a:t>
            </a:r>
            <a:r>
              <a:rPr lang="it-IT" sz="2400" dirty="0" smtClean="0">
                <a:solidFill>
                  <a:schemeClr val="accent1">
                    <a:lumMod val="50000"/>
                  </a:schemeClr>
                </a:solidFill>
              </a:rPr>
              <a:t> (</a:t>
            </a:r>
            <a:r>
              <a:rPr lang="it-IT" sz="2400" b="1" dirty="0" smtClean="0">
                <a:solidFill>
                  <a:schemeClr val="accent1">
                    <a:lumMod val="50000"/>
                  </a:schemeClr>
                </a:solidFill>
              </a:rPr>
              <a:t>-0,7%</a:t>
            </a:r>
            <a:r>
              <a:rPr lang="it-IT" sz="2400" dirty="0" smtClean="0">
                <a:solidFill>
                  <a:schemeClr val="accent1">
                    <a:lumMod val="50000"/>
                  </a:schemeClr>
                </a:solidFill>
              </a:rPr>
              <a:t>)</a:t>
            </a:r>
            <a:endParaRPr lang="it-IT" sz="24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9" name="CasellaDiTesto 8"/>
          <p:cNvSpPr txBox="1"/>
          <p:nvPr/>
        </p:nvSpPr>
        <p:spPr>
          <a:xfrm>
            <a:off x="7299159" y="1588938"/>
            <a:ext cx="4379494" cy="3785652"/>
          </a:xfrm>
          <a:prstGeom prst="rect">
            <a:avLst/>
          </a:prstGeom>
          <a:noFill/>
        </p:spPr>
        <p:txBody>
          <a:bodyPr wrap="square" lIns="36000" rIns="36000" rtlCol="0">
            <a:spAutoFit/>
          </a:bodyPr>
          <a:lstStyle/>
          <a:p>
            <a:pPr algn="ctr"/>
            <a:r>
              <a:rPr lang="it-IT" sz="2400" dirty="0">
                <a:solidFill>
                  <a:srgbClr val="C00000"/>
                </a:solidFill>
              </a:rPr>
              <a:t>Dai dati </a:t>
            </a:r>
            <a:r>
              <a:rPr lang="it-IT" sz="2800" b="1" dirty="0">
                <a:solidFill>
                  <a:srgbClr val="C00000"/>
                </a:solidFill>
              </a:rPr>
              <a:t>Banca d’Italia </a:t>
            </a:r>
            <a:r>
              <a:rPr lang="it-IT" sz="2400" dirty="0">
                <a:solidFill>
                  <a:srgbClr val="C00000"/>
                </a:solidFill>
              </a:rPr>
              <a:t>sui viaggiatori stranieri in visita al nostro Paese, nel  periodo gennaio – agosto </a:t>
            </a:r>
            <a:r>
              <a:rPr lang="it-IT" sz="2400" dirty="0" smtClean="0">
                <a:solidFill>
                  <a:srgbClr val="C00000"/>
                </a:solidFill>
              </a:rPr>
              <a:t>2019 </a:t>
            </a:r>
            <a:r>
              <a:rPr lang="it-IT" sz="2400" dirty="0">
                <a:solidFill>
                  <a:srgbClr val="C00000"/>
                </a:solidFill>
              </a:rPr>
              <a:t>sono aumentati sia il </a:t>
            </a:r>
            <a:r>
              <a:rPr lang="it-IT" sz="2800" b="1" dirty="0">
                <a:solidFill>
                  <a:srgbClr val="C00000"/>
                </a:solidFill>
              </a:rPr>
              <a:t>numero di </a:t>
            </a:r>
            <a:r>
              <a:rPr lang="it-IT" sz="2800" b="1" dirty="0" smtClean="0">
                <a:solidFill>
                  <a:srgbClr val="C00000"/>
                </a:solidFill>
              </a:rPr>
              <a:t>viaggiatori pernottanti </a:t>
            </a:r>
            <a:r>
              <a:rPr lang="it-IT" sz="2400" b="1" dirty="0" smtClean="0">
                <a:solidFill>
                  <a:srgbClr val="C00000"/>
                </a:solidFill>
              </a:rPr>
              <a:t>(</a:t>
            </a:r>
            <a:r>
              <a:rPr lang="it-IT" sz="2800" b="1" dirty="0" smtClean="0">
                <a:solidFill>
                  <a:srgbClr val="C00000"/>
                </a:solidFill>
              </a:rPr>
              <a:t>+4,9%</a:t>
            </a:r>
            <a:r>
              <a:rPr lang="it-IT" sz="2400" b="1" dirty="0" smtClean="0">
                <a:solidFill>
                  <a:srgbClr val="C00000"/>
                </a:solidFill>
              </a:rPr>
              <a:t>)</a:t>
            </a:r>
            <a:r>
              <a:rPr lang="it-IT" sz="2400" dirty="0" smtClean="0">
                <a:solidFill>
                  <a:srgbClr val="C00000"/>
                </a:solidFill>
              </a:rPr>
              <a:t>, </a:t>
            </a:r>
            <a:r>
              <a:rPr lang="it-IT" sz="2400" dirty="0">
                <a:solidFill>
                  <a:srgbClr val="C00000"/>
                </a:solidFill>
              </a:rPr>
              <a:t>sia i </a:t>
            </a:r>
            <a:r>
              <a:rPr lang="it-IT" sz="2800" b="1" dirty="0">
                <a:solidFill>
                  <a:srgbClr val="C00000"/>
                </a:solidFill>
              </a:rPr>
              <a:t>pernottamenti trascorsi </a:t>
            </a:r>
            <a:r>
              <a:rPr lang="it-IT" sz="2400" b="1" dirty="0" smtClean="0">
                <a:solidFill>
                  <a:srgbClr val="C00000"/>
                </a:solidFill>
              </a:rPr>
              <a:t>(</a:t>
            </a:r>
            <a:r>
              <a:rPr lang="it-IT" sz="2800" b="1" dirty="0" smtClean="0">
                <a:solidFill>
                  <a:srgbClr val="C00000"/>
                </a:solidFill>
              </a:rPr>
              <a:t>+5,1%</a:t>
            </a:r>
            <a:r>
              <a:rPr lang="it-IT" sz="2400" b="1" dirty="0" smtClean="0">
                <a:solidFill>
                  <a:srgbClr val="C00000"/>
                </a:solidFill>
              </a:rPr>
              <a:t>)</a:t>
            </a:r>
            <a:r>
              <a:rPr lang="it-IT" sz="2400" dirty="0" smtClean="0">
                <a:solidFill>
                  <a:srgbClr val="C00000"/>
                </a:solidFill>
              </a:rPr>
              <a:t>, </a:t>
            </a:r>
            <a:r>
              <a:rPr lang="it-IT" sz="2400" dirty="0">
                <a:solidFill>
                  <a:srgbClr val="C00000"/>
                </a:solidFill>
              </a:rPr>
              <a:t>sia la </a:t>
            </a:r>
            <a:r>
              <a:rPr lang="it-IT" sz="2800" b="1" dirty="0">
                <a:solidFill>
                  <a:srgbClr val="C00000"/>
                </a:solidFill>
              </a:rPr>
              <a:t>spesa complessiva</a:t>
            </a:r>
            <a:r>
              <a:rPr lang="it-IT" sz="2400" b="1" dirty="0">
                <a:solidFill>
                  <a:srgbClr val="C00000"/>
                </a:solidFill>
              </a:rPr>
              <a:t> </a:t>
            </a:r>
            <a:r>
              <a:rPr lang="it-IT" sz="2400" b="1" dirty="0" smtClean="0">
                <a:solidFill>
                  <a:srgbClr val="C00000"/>
                </a:solidFill>
              </a:rPr>
              <a:t>(</a:t>
            </a:r>
            <a:r>
              <a:rPr lang="it-IT" sz="2800" b="1" dirty="0" smtClean="0">
                <a:solidFill>
                  <a:srgbClr val="C00000"/>
                </a:solidFill>
              </a:rPr>
              <a:t>+6,6%</a:t>
            </a:r>
            <a:r>
              <a:rPr lang="it-IT" sz="2400" b="1" dirty="0" smtClean="0">
                <a:solidFill>
                  <a:srgbClr val="C00000"/>
                </a:solidFill>
              </a:rPr>
              <a:t>)</a:t>
            </a:r>
            <a:endParaRPr lang="it-IT" sz="2400" b="1" dirty="0">
              <a:solidFill>
                <a:srgbClr val="C00000"/>
              </a:solidFill>
            </a:endParaRPr>
          </a:p>
        </p:txBody>
      </p:sp>
      <p:pic>
        <p:nvPicPr>
          <p:cNvPr id="3" name="Immagine 2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78395" y="4080860"/>
            <a:ext cx="5048636" cy="25297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61945034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200">
        <p:dissolve/>
      </p:transition>
    </mc:Choice>
    <mc:Fallback>
      <p:transition spd="slow">
        <p:dissolv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009134643"/>
              </p:ext>
            </p:extLst>
          </p:nvPr>
        </p:nvGraphicFramePr>
        <p:xfrm>
          <a:off x="3721994" y="150495"/>
          <a:ext cx="5550795" cy="488442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78795"/>
                <a:gridCol w="2599568"/>
                <a:gridCol w="1972432"/>
              </a:tblGrid>
              <a:tr h="190500">
                <a:tc gridSpan="3">
                  <a:txBody>
                    <a:bodyPr/>
                    <a:lstStyle/>
                    <a:p>
                      <a:pPr algn="l" fontAlgn="b"/>
                      <a:r>
                        <a:rPr lang="it-IT" sz="2400" i="1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</a:rPr>
                        <a:t>POSTI LETTO STRUTTURE INADEMPIENTI</a:t>
                      </a:r>
                      <a:endParaRPr lang="it-IT" sz="2400" b="1" i="1" u="none" strike="noStrike" dirty="0">
                        <a:solidFill>
                          <a:schemeClr val="accent5">
                            <a:lumMod val="50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endParaRPr lang="it-IT" sz="2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it-IT" sz="2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it-IT" sz="2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</a:tr>
              <a:tr h="381000">
                <a:tc>
                  <a:txBody>
                    <a:bodyPr/>
                    <a:lstStyle/>
                    <a:p>
                      <a:pPr algn="l" fontAlgn="b"/>
                      <a:r>
                        <a:rPr lang="it-IT" sz="2400" u="none" strike="noStrike">
                          <a:effectLst/>
                          <a:latin typeface="+mn-lt"/>
                        </a:rPr>
                        <a:t> </a:t>
                      </a:r>
                      <a:endParaRPr lang="it-IT" sz="2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400" b="1" i="1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Locazioni turistiche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400" b="1" i="1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Altre tipologie</a:t>
                      </a: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it-IT" sz="2400" u="none" strike="noStrike">
                          <a:effectLst/>
                          <a:latin typeface="+mn-lt"/>
                        </a:rPr>
                        <a:t>Gen</a:t>
                      </a:r>
                      <a:endParaRPr lang="it-IT" sz="2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400" u="none" strike="noStrike" dirty="0">
                          <a:effectLst/>
                          <a:latin typeface="+mn-lt"/>
                        </a:rPr>
                        <a:t>0</a:t>
                      </a:r>
                      <a:endParaRPr lang="it-IT" sz="2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400" u="none" strike="noStrike" dirty="0">
                          <a:effectLst/>
                          <a:latin typeface="+mn-lt"/>
                        </a:rPr>
                        <a:t>70</a:t>
                      </a:r>
                      <a:endParaRPr lang="it-IT" sz="2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it-IT" sz="2400" u="none" strike="noStrike">
                          <a:effectLst/>
                          <a:latin typeface="+mn-lt"/>
                        </a:rPr>
                        <a:t>Feb</a:t>
                      </a:r>
                      <a:endParaRPr lang="it-IT" sz="2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400" u="none" strike="noStrike" dirty="0">
                          <a:effectLst/>
                          <a:latin typeface="+mn-lt"/>
                        </a:rPr>
                        <a:t>0</a:t>
                      </a:r>
                      <a:endParaRPr lang="it-IT" sz="2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400" u="none" strike="noStrike" dirty="0">
                          <a:effectLst/>
                          <a:latin typeface="+mn-lt"/>
                        </a:rPr>
                        <a:t>70</a:t>
                      </a:r>
                      <a:endParaRPr lang="it-IT" sz="2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it-IT" sz="2400" u="none" strike="noStrike">
                          <a:effectLst/>
                          <a:latin typeface="+mn-lt"/>
                        </a:rPr>
                        <a:t>Mar</a:t>
                      </a:r>
                      <a:endParaRPr lang="it-IT" sz="2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400" u="none" strike="noStrike" dirty="0">
                          <a:effectLst/>
                          <a:latin typeface="+mn-lt"/>
                        </a:rPr>
                        <a:t>98</a:t>
                      </a:r>
                      <a:endParaRPr lang="it-IT" sz="2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400" u="none" strike="noStrike" dirty="0">
                          <a:effectLst/>
                          <a:latin typeface="+mn-lt"/>
                        </a:rPr>
                        <a:t>70</a:t>
                      </a:r>
                      <a:endParaRPr lang="it-IT" sz="2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it-IT" sz="2400" u="none" strike="noStrike">
                          <a:effectLst/>
                          <a:latin typeface="+mn-lt"/>
                        </a:rPr>
                        <a:t>Apr</a:t>
                      </a:r>
                      <a:endParaRPr lang="it-IT" sz="2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400" u="none" strike="noStrike" dirty="0">
                          <a:effectLst/>
                          <a:latin typeface="+mn-lt"/>
                        </a:rPr>
                        <a:t>234</a:t>
                      </a:r>
                      <a:endParaRPr lang="it-IT" sz="2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400" u="none" strike="noStrike" dirty="0">
                          <a:effectLst/>
                          <a:latin typeface="+mn-lt"/>
                        </a:rPr>
                        <a:t>181</a:t>
                      </a:r>
                      <a:endParaRPr lang="it-IT" sz="2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it-IT" sz="2400" u="none" strike="noStrike">
                          <a:effectLst/>
                          <a:latin typeface="+mn-lt"/>
                        </a:rPr>
                        <a:t>Mag</a:t>
                      </a:r>
                      <a:endParaRPr lang="it-IT" sz="2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400" u="none" strike="noStrike" dirty="0">
                          <a:effectLst/>
                          <a:latin typeface="+mn-lt"/>
                        </a:rPr>
                        <a:t>361</a:t>
                      </a:r>
                      <a:endParaRPr lang="it-IT" sz="2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400" u="none" strike="noStrike" dirty="0">
                          <a:effectLst/>
                          <a:latin typeface="+mn-lt"/>
                        </a:rPr>
                        <a:t>136</a:t>
                      </a:r>
                      <a:endParaRPr lang="it-IT" sz="2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it-IT" sz="2400" u="none" strike="noStrike">
                          <a:effectLst/>
                          <a:latin typeface="+mn-lt"/>
                        </a:rPr>
                        <a:t>Giu</a:t>
                      </a:r>
                      <a:endParaRPr lang="it-IT" sz="2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400" b="1" i="1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515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400" u="none" strike="noStrike" dirty="0">
                          <a:effectLst/>
                          <a:latin typeface="+mn-lt"/>
                        </a:rPr>
                        <a:t>158</a:t>
                      </a:r>
                      <a:endParaRPr lang="it-IT" sz="2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it-IT" sz="2400" u="none" strike="noStrike" dirty="0" err="1">
                          <a:effectLst/>
                          <a:latin typeface="+mn-lt"/>
                        </a:rPr>
                        <a:t>Lug</a:t>
                      </a:r>
                      <a:endParaRPr lang="it-IT" sz="2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400" b="1" i="1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546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400" b="1" i="1" u="none" strike="noStrike" dirty="0">
                          <a:effectLst/>
                          <a:latin typeface="+mn-lt"/>
                        </a:rPr>
                        <a:t>198</a:t>
                      </a:r>
                      <a:endParaRPr lang="it-IT" sz="2400" b="1" i="1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it-IT" sz="2400" u="none" strike="noStrike" dirty="0">
                          <a:effectLst/>
                          <a:latin typeface="+mn-lt"/>
                        </a:rPr>
                        <a:t>Ago</a:t>
                      </a:r>
                      <a:endParaRPr lang="it-IT" sz="2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400" b="1" i="1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593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400" b="1" i="1" u="none" strike="noStrike" dirty="0">
                          <a:effectLst/>
                          <a:latin typeface="+mn-lt"/>
                        </a:rPr>
                        <a:t>198</a:t>
                      </a:r>
                      <a:endParaRPr lang="it-IT" sz="2400" b="1" i="1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it-IT" sz="2400" u="none" strike="noStrike">
                          <a:effectLst/>
                          <a:latin typeface="+mn-lt"/>
                        </a:rPr>
                        <a:t>Set</a:t>
                      </a:r>
                      <a:endParaRPr lang="it-IT" sz="2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400" b="1" i="1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1043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400" b="1" i="1" u="none" strike="noStrike" dirty="0">
                          <a:effectLst/>
                          <a:latin typeface="+mn-lt"/>
                        </a:rPr>
                        <a:t>308</a:t>
                      </a:r>
                      <a:endParaRPr lang="it-IT" sz="2400" b="1" i="1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it-IT" sz="2400" u="none" strike="noStrike">
                          <a:effectLst/>
                          <a:latin typeface="+mn-lt"/>
                        </a:rPr>
                        <a:t>Ott</a:t>
                      </a:r>
                      <a:endParaRPr lang="it-IT" sz="2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400" b="1" i="1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1910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400" b="1" i="1" u="none" strike="noStrike" dirty="0">
                          <a:effectLst/>
                          <a:latin typeface="+mn-lt"/>
                        </a:rPr>
                        <a:t>894</a:t>
                      </a:r>
                      <a:endParaRPr lang="it-IT" sz="2400" b="1" i="1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  <p:sp>
        <p:nvSpPr>
          <p:cNvPr id="3" name="CasellaDiTesto 2"/>
          <p:cNvSpPr txBox="1"/>
          <p:nvPr/>
        </p:nvSpPr>
        <p:spPr>
          <a:xfrm>
            <a:off x="64169" y="128336"/>
            <a:ext cx="3181307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800" b="1" cap="small" dirty="0">
                <a:solidFill>
                  <a:schemeClr val="accent1">
                    <a:lumMod val="50000"/>
                  </a:schemeClr>
                </a:solidFill>
              </a:rPr>
              <a:t>La Stagione Turistica </a:t>
            </a:r>
            <a:r>
              <a:rPr lang="it-IT" sz="2800" b="1" u="sng" cap="small" dirty="0" smtClean="0">
                <a:solidFill>
                  <a:schemeClr val="accent1">
                    <a:lumMod val="50000"/>
                  </a:schemeClr>
                </a:solidFill>
              </a:rPr>
              <a:t>2019</a:t>
            </a:r>
            <a:r>
              <a:rPr lang="it-IT" sz="2800" b="1" cap="small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it-IT" sz="2800" b="1" cap="small" dirty="0">
                <a:solidFill>
                  <a:schemeClr val="accent1">
                    <a:lumMod val="50000"/>
                  </a:schemeClr>
                </a:solidFill>
              </a:rPr>
              <a:t>a Castiglione della Pescaia</a:t>
            </a:r>
          </a:p>
        </p:txBody>
      </p:sp>
    </p:spTree>
    <p:extLst>
      <p:ext uri="{BB962C8B-B14F-4D97-AF65-F5344CB8AC3E}">
        <p14:creationId xmlns:p14="http://schemas.microsoft.com/office/powerpoint/2010/main" xmlns="" val="334749741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200">
        <p:dissolve/>
      </p:transition>
    </mc:Choice>
    <mc:Fallback>
      <p:transition spd="slow">
        <p:dissolv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asellaDiTesto 5"/>
          <p:cNvSpPr txBox="1"/>
          <p:nvPr/>
        </p:nvSpPr>
        <p:spPr>
          <a:xfrm>
            <a:off x="64169" y="128336"/>
            <a:ext cx="814938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800" b="1" cap="small" dirty="0">
                <a:solidFill>
                  <a:schemeClr val="accent1">
                    <a:lumMod val="50000"/>
                  </a:schemeClr>
                </a:solidFill>
              </a:rPr>
              <a:t>La Stagione Turistica </a:t>
            </a:r>
            <a:r>
              <a:rPr lang="it-IT" sz="2800" b="1" u="sng" cap="small" dirty="0" smtClean="0">
                <a:solidFill>
                  <a:schemeClr val="accent1">
                    <a:lumMod val="50000"/>
                  </a:schemeClr>
                </a:solidFill>
              </a:rPr>
              <a:t>2019</a:t>
            </a:r>
            <a:r>
              <a:rPr lang="it-IT" sz="2800" b="1" cap="small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it-IT" sz="2800" b="1" cap="small" dirty="0">
                <a:solidFill>
                  <a:schemeClr val="accent1">
                    <a:lumMod val="50000"/>
                  </a:schemeClr>
                </a:solidFill>
              </a:rPr>
              <a:t>a Castiglione della Pescaia</a:t>
            </a:r>
          </a:p>
        </p:txBody>
      </p:sp>
      <p:graphicFrame>
        <p:nvGraphicFramePr>
          <p:cNvPr id="8" name="Tabella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410658483"/>
              </p:ext>
            </p:extLst>
          </p:nvPr>
        </p:nvGraphicFramePr>
        <p:xfrm>
          <a:off x="217597" y="1060550"/>
          <a:ext cx="5024963" cy="22312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5448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789673"/>
                <a:gridCol w="168081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854556">
                <a:tc>
                  <a:txBody>
                    <a:bodyPr/>
                    <a:lstStyle/>
                    <a:p>
                      <a:pPr algn="ctr"/>
                      <a:endParaRPr lang="it-IT" sz="2400" b="1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anchor="ctr">
                    <a:lnB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b="1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Gen-Ott</a:t>
                      </a:r>
                      <a:r>
                        <a:rPr lang="it-IT" sz="24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 2019*</a:t>
                      </a:r>
                      <a:endParaRPr lang="it-IT" sz="2400" b="1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anchor="ctr">
                    <a:lnB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b="1" dirty="0" err="1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Var</a:t>
                      </a:r>
                      <a:r>
                        <a:rPr lang="it-IT" sz="2400" b="1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.</a:t>
                      </a:r>
                      <a:r>
                        <a:rPr lang="it-IT" sz="2400" b="1" baseline="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 </a:t>
                      </a:r>
                      <a:r>
                        <a:rPr lang="it-IT" sz="2400" b="1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% 2019/2018</a:t>
                      </a:r>
                      <a:endParaRPr lang="it-IT" sz="2400" b="1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anchor="ctr">
                    <a:lnB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538054">
                <a:tc>
                  <a:txBody>
                    <a:bodyPr/>
                    <a:lstStyle/>
                    <a:p>
                      <a:pPr marL="0" indent="0">
                        <a:buFont typeface="Wingdings" panose="05000000000000000000" pitchFamily="2" charset="2"/>
                        <a:buNone/>
                      </a:pPr>
                      <a:r>
                        <a:rPr lang="it-IT" sz="2800" b="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Arrivi</a:t>
                      </a:r>
                    </a:p>
                  </a:txBody>
                  <a:tcPr>
                    <a:lnT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8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212.263</a:t>
                      </a:r>
                      <a:endParaRPr lang="it-IT" sz="2800" b="1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T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8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-5,8%</a:t>
                      </a:r>
                      <a:endParaRPr lang="it-IT" sz="2800" b="1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T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538054">
                <a:tc>
                  <a:txBody>
                    <a:bodyPr/>
                    <a:lstStyle/>
                    <a:p>
                      <a:pPr marL="0" indent="0" algn="l" defTabSz="914400" rtl="0" eaLnBrk="1" latinLnBrk="0" hangingPunct="1">
                        <a:buFont typeface="Wingdings" panose="05000000000000000000" pitchFamily="2" charset="2"/>
                        <a:buNone/>
                      </a:pPr>
                      <a:r>
                        <a:rPr lang="it-IT" sz="2800" b="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Presenze</a:t>
                      </a:r>
                    </a:p>
                  </a:txBody>
                  <a:tcPr>
                    <a:lnT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8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1.426.753</a:t>
                      </a:r>
                      <a:endParaRPr lang="it-IT" sz="2800" b="1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T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8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+5,1%</a:t>
                      </a:r>
                      <a:endParaRPr lang="it-IT" sz="2800" b="1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T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00626">
                <a:tc gridSpan="3">
                  <a:txBody>
                    <a:bodyPr/>
                    <a:lstStyle/>
                    <a:p>
                      <a:pPr marL="0" indent="0" algn="l" defTabSz="914400" rtl="0" eaLnBrk="1" latinLnBrk="0" hangingPunct="1">
                        <a:buFont typeface="Wingdings" panose="05000000000000000000" pitchFamily="2" charset="2"/>
                        <a:buNone/>
                      </a:pPr>
                      <a:r>
                        <a:rPr lang="it-IT" sz="1600" b="0" i="1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* Esclusi i movimenti registrati dalle locazioni</a:t>
                      </a:r>
                      <a:r>
                        <a:rPr lang="it-IT" sz="1600" b="0" i="1" kern="120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turistiche</a:t>
                      </a:r>
                      <a:endParaRPr lang="it-IT" sz="1600" b="0" i="1" kern="12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36000" marB="0">
                    <a:lnT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it-IT" sz="2800" b="1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T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it-IT" sz="2800" b="1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T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10" name="CasellaDiTesto 9"/>
          <p:cNvSpPr txBox="1"/>
          <p:nvPr/>
        </p:nvSpPr>
        <p:spPr>
          <a:xfrm>
            <a:off x="5644896" y="651556"/>
            <a:ext cx="6352675" cy="2877711"/>
          </a:xfrm>
          <a:prstGeom prst="rect">
            <a:avLst/>
          </a:prstGeom>
          <a:noFill/>
        </p:spPr>
        <p:txBody>
          <a:bodyPr wrap="square" lIns="36000" rIns="36000" rtlCol="0">
            <a:spAutoFit/>
          </a:bodyPr>
          <a:lstStyle/>
          <a:p>
            <a:pPr marL="342900" indent="-342900" algn="just"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it-IT" sz="2200" dirty="0">
                <a:solidFill>
                  <a:schemeClr val="accent1">
                    <a:lumMod val="50000"/>
                  </a:schemeClr>
                </a:solidFill>
              </a:rPr>
              <a:t>Dalle statistiche ufficiali </a:t>
            </a:r>
            <a:r>
              <a:rPr lang="it-IT" sz="2200" dirty="0" smtClean="0">
                <a:solidFill>
                  <a:schemeClr val="accent1">
                    <a:lumMod val="50000"/>
                  </a:schemeClr>
                </a:solidFill>
              </a:rPr>
              <a:t>sui flussi turistici di Castiglione </a:t>
            </a:r>
            <a:r>
              <a:rPr lang="it-IT" sz="2200" dirty="0">
                <a:solidFill>
                  <a:schemeClr val="accent1">
                    <a:lumMod val="50000"/>
                  </a:schemeClr>
                </a:solidFill>
              </a:rPr>
              <a:t>della Pescaia (</a:t>
            </a:r>
            <a:r>
              <a:rPr lang="it-IT" sz="2200" i="1" dirty="0">
                <a:solidFill>
                  <a:schemeClr val="accent1">
                    <a:lumMod val="50000"/>
                  </a:schemeClr>
                </a:solidFill>
              </a:rPr>
              <a:t>dati </a:t>
            </a:r>
            <a:r>
              <a:rPr lang="it-IT" sz="2200" i="1" dirty="0" smtClean="0">
                <a:solidFill>
                  <a:schemeClr val="accent1">
                    <a:lumMod val="50000"/>
                  </a:schemeClr>
                </a:solidFill>
              </a:rPr>
              <a:t>provvisori esclusi i movimenti rilevati presso le Locazioni Turistiche</a:t>
            </a:r>
            <a:r>
              <a:rPr lang="it-IT" sz="2200" dirty="0" smtClean="0">
                <a:solidFill>
                  <a:schemeClr val="accent1">
                    <a:lumMod val="50000"/>
                  </a:schemeClr>
                </a:solidFill>
              </a:rPr>
              <a:t>), nel </a:t>
            </a:r>
            <a:r>
              <a:rPr lang="it-IT" sz="2200" dirty="0">
                <a:solidFill>
                  <a:schemeClr val="accent1">
                    <a:lumMod val="50000"/>
                  </a:schemeClr>
                </a:solidFill>
              </a:rPr>
              <a:t>periodo gennaio-ottobre </a:t>
            </a:r>
            <a:r>
              <a:rPr lang="it-IT" sz="2200" dirty="0" smtClean="0">
                <a:solidFill>
                  <a:schemeClr val="accent1">
                    <a:lumMod val="50000"/>
                  </a:schemeClr>
                </a:solidFill>
              </a:rPr>
              <a:t>2019 si è registrata </a:t>
            </a:r>
            <a:r>
              <a:rPr lang="it-IT" sz="2200" dirty="0">
                <a:solidFill>
                  <a:schemeClr val="accent1">
                    <a:lumMod val="50000"/>
                  </a:schemeClr>
                </a:solidFill>
              </a:rPr>
              <a:t>una </a:t>
            </a:r>
            <a:r>
              <a:rPr lang="it-IT" sz="2200" dirty="0" smtClean="0">
                <a:solidFill>
                  <a:schemeClr val="accent1">
                    <a:lumMod val="50000"/>
                  </a:schemeClr>
                </a:solidFill>
              </a:rPr>
              <a:t>flessione di </a:t>
            </a:r>
            <a:r>
              <a:rPr lang="it-IT" sz="2200" dirty="0">
                <a:solidFill>
                  <a:schemeClr val="accent1">
                    <a:lumMod val="50000"/>
                  </a:schemeClr>
                </a:solidFill>
              </a:rPr>
              <a:t>arrivi </a:t>
            </a:r>
            <a:r>
              <a:rPr lang="it-IT" sz="2200" dirty="0" smtClean="0">
                <a:solidFill>
                  <a:schemeClr val="accent1">
                    <a:lumMod val="50000"/>
                  </a:schemeClr>
                </a:solidFill>
              </a:rPr>
              <a:t>(-13 mila) e una crescita consistente di presenze (+ 69mila</a:t>
            </a:r>
            <a:r>
              <a:rPr lang="it-IT" sz="2200" dirty="0">
                <a:solidFill>
                  <a:schemeClr val="accent1">
                    <a:lumMod val="50000"/>
                  </a:schemeClr>
                </a:solidFill>
              </a:rPr>
              <a:t>).</a:t>
            </a:r>
          </a:p>
          <a:p>
            <a:pPr marL="342900" indent="-342900" algn="just"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it-IT" sz="2200" dirty="0" smtClean="0">
                <a:solidFill>
                  <a:schemeClr val="accent1">
                    <a:lumMod val="50000"/>
                  </a:schemeClr>
                </a:solidFill>
              </a:rPr>
              <a:t>La </a:t>
            </a:r>
            <a:r>
              <a:rPr lang="it-IT" sz="2200" dirty="0">
                <a:solidFill>
                  <a:schemeClr val="accent1">
                    <a:lumMod val="50000"/>
                  </a:schemeClr>
                </a:solidFill>
              </a:rPr>
              <a:t>permanenza </a:t>
            </a:r>
            <a:r>
              <a:rPr lang="it-IT" sz="2200" dirty="0" smtClean="0">
                <a:solidFill>
                  <a:schemeClr val="accent1">
                    <a:lumMod val="50000"/>
                  </a:schemeClr>
                </a:solidFill>
              </a:rPr>
              <a:t>è passata da 6,0 notti dello scorso anno a 6,7 notti del 2019</a:t>
            </a:r>
            <a:endParaRPr lang="it-IT" sz="22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4" name="CasellaDiTesto 13"/>
          <p:cNvSpPr txBox="1"/>
          <p:nvPr/>
        </p:nvSpPr>
        <p:spPr>
          <a:xfrm>
            <a:off x="5644896" y="3734162"/>
            <a:ext cx="6352675" cy="2954655"/>
          </a:xfrm>
          <a:prstGeom prst="rect">
            <a:avLst/>
          </a:prstGeom>
          <a:noFill/>
        </p:spPr>
        <p:txBody>
          <a:bodyPr wrap="square" lIns="36000" rIns="36000" rtlCol="0">
            <a:spAutoFit/>
          </a:bodyPr>
          <a:lstStyle/>
          <a:p>
            <a:pPr marL="342900" indent="-342900" algn="just"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it-IT" sz="2200" dirty="0">
                <a:solidFill>
                  <a:srgbClr val="C00000"/>
                </a:solidFill>
              </a:rPr>
              <a:t>Forte </a:t>
            </a:r>
            <a:r>
              <a:rPr lang="it-IT" sz="2200" dirty="0" smtClean="0">
                <a:solidFill>
                  <a:srgbClr val="C00000"/>
                </a:solidFill>
              </a:rPr>
              <a:t>calo delle </a:t>
            </a:r>
            <a:r>
              <a:rPr lang="it-IT" sz="2200" dirty="0">
                <a:solidFill>
                  <a:srgbClr val="C00000"/>
                </a:solidFill>
              </a:rPr>
              <a:t>presenze nel 1° </a:t>
            </a:r>
            <a:r>
              <a:rPr lang="it-IT" sz="2200" dirty="0" smtClean="0">
                <a:solidFill>
                  <a:srgbClr val="C00000"/>
                </a:solidFill>
              </a:rPr>
              <a:t>trimestre e nei mesi di maggio (Pentecoste) e ottobre (Alta % inadempienti)</a:t>
            </a:r>
            <a:endParaRPr lang="it-IT" sz="2200" dirty="0">
              <a:solidFill>
                <a:srgbClr val="C00000"/>
              </a:solidFill>
            </a:endParaRPr>
          </a:p>
          <a:p>
            <a:pPr marL="342900" indent="-342900" algn="just"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it-IT" sz="2200" dirty="0" smtClean="0">
                <a:solidFill>
                  <a:srgbClr val="C00000"/>
                </a:solidFill>
              </a:rPr>
              <a:t>Positivo aprile (+23,5%) e tutto il periodo estivo da giugno a settembre</a:t>
            </a:r>
          </a:p>
          <a:p>
            <a:pPr marL="342900" indent="-342900" algn="just"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it-IT" sz="2200" dirty="0" smtClean="0">
                <a:solidFill>
                  <a:srgbClr val="C00000"/>
                </a:solidFill>
              </a:rPr>
              <a:t>In termini assoluti gli incrementi maggiori si sono registrati a settembre (+45 mila presenze), giugno (+35 mila) e agosto (+29 mila)</a:t>
            </a:r>
            <a:endParaRPr lang="it-IT" sz="2200" dirty="0">
              <a:solidFill>
                <a:srgbClr val="C00000"/>
              </a:solidFill>
            </a:endParaRPr>
          </a:p>
        </p:txBody>
      </p:sp>
      <p:pic>
        <p:nvPicPr>
          <p:cNvPr id="2" name="Immagine 1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17597" y="3822038"/>
            <a:ext cx="5048636" cy="25282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41366310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200">
        <p:dissolve/>
      </p:transition>
    </mc:Choice>
    <mc:Fallback>
      <p:transition spd="slow">
        <p:dissolv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asellaDiTesto 5"/>
          <p:cNvSpPr txBox="1"/>
          <p:nvPr/>
        </p:nvSpPr>
        <p:spPr>
          <a:xfrm>
            <a:off x="64169" y="128336"/>
            <a:ext cx="814938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800" b="1" cap="small" dirty="0">
                <a:solidFill>
                  <a:schemeClr val="accent1">
                    <a:lumMod val="50000"/>
                  </a:schemeClr>
                </a:solidFill>
              </a:rPr>
              <a:t>La Stagione Turistica </a:t>
            </a:r>
            <a:r>
              <a:rPr lang="it-IT" sz="2800" b="1" u="sng" cap="small" dirty="0" smtClean="0">
                <a:solidFill>
                  <a:schemeClr val="accent1">
                    <a:lumMod val="50000"/>
                  </a:schemeClr>
                </a:solidFill>
              </a:rPr>
              <a:t>2019</a:t>
            </a:r>
            <a:r>
              <a:rPr lang="it-IT" sz="2800" b="1" cap="small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it-IT" sz="2800" b="1" cap="small" dirty="0">
                <a:solidFill>
                  <a:schemeClr val="accent1">
                    <a:lumMod val="50000"/>
                  </a:schemeClr>
                </a:solidFill>
              </a:rPr>
              <a:t>a Castiglione della Pescaia</a:t>
            </a:r>
          </a:p>
        </p:txBody>
      </p:sp>
      <p:graphicFrame>
        <p:nvGraphicFramePr>
          <p:cNvPr id="8" name="Tabella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654684518"/>
              </p:ext>
            </p:extLst>
          </p:nvPr>
        </p:nvGraphicFramePr>
        <p:xfrm>
          <a:off x="205167" y="926970"/>
          <a:ext cx="5836686" cy="263309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4023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998228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998228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522231">
                <a:tc>
                  <a:txBody>
                    <a:bodyPr/>
                    <a:lstStyle/>
                    <a:p>
                      <a:pPr algn="ctr"/>
                      <a:endParaRPr lang="it-IT" sz="2400" b="1" dirty="0">
                        <a:solidFill>
                          <a:srgbClr val="C00000"/>
                        </a:solidFill>
                      </a:endParaRPr>
                    </a:p>
                  </a:txBody>
                  <a:tcPr anchor="ctr"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it-IT" sz="2400" b="1" dirty="0" err="1">
                          <a:solidFill>
                            <a:srgbClr val="C00000"/>
                          </a:solidFill>
                        </a:rPr>
                        <a:t>Var</a:t>
                      </a:r>
                      <a:r>
                        <a:rPr lang="it-IT" sz="2400" b="1" dirty="0">
                          <a:solidFill>
                            <a:srgbClr val="C00000"/>
                          </a:solidFill>
                        </a:rPr>
                        <a:t>.</a:t>
                      </a:r>
                      <a:r>
                        <a:rPr lang="it-IT" sz="2400" b="1" baseline="0" dirty="0">
                          <a:solidFill>
                            <a:srgbClr val="C00000"/>
                          </a:solidFill>
                        </a:rPr>
                        <a:t> % </a:t>
                      </a:r>
                      <a:r>
                        <a:rPr lang="it-IT" sz="2400" b="1" dirty="0" err="1">
                          <a:solidFill>
                            <a:srgbClr val="C00000"/>
                          </a:solidFill>
                        </a:rPr>
                        <a:t>Gen-Ott</a:t>
                      </a:r>
                      <a:r>
                        <a:rPr lang="it-IT" sz="2400" b="1" baseline="0" dirty="0">
                          <a:solidFill>
                            <a:srgbClr val="C00000"/>
                          </a:solidFill>
                        </a:rPr>
                        <a:t> </a:t>
                      </a:r>
                      <a:r>
                        <a:rPr lang="it-IT" sz="2400" b="1" baseline="0" dirty="0" smtClean="0">
                          <a:solidFill>
                            <a:srgbClr val="C00000"/>
                          </a:solidFill>
                        </a:rPr>
                        <a:t>2019/2018*</a:t>
                      </a:r>
                      <a:endParaRPr lang="it-IT" sz="2400" b="1" dirty="0">
                        <a:solidFill>
                          <a:srgbClr val="C00000"/>
                        </a:solidFill>
                      </a:endParaRPr>
                    </a:p>
                  </a:txBody>
                  <a:tcPr anchor="ctr"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it-IT" sz="2400" b="1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anchor="ctr">
                    <a:lnB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591861">
                <a:tc>
                  <a:txBody>
                    <a:bodyPr/>
                    <a:lstStyle/>
                    <a:p>
                      <a:pPr marL="285750" indent="-285750">
                        <a:buFont typeface="Wingdings" panose="05000000000000000000" pitchFamily="2" charset="2"/>
                        <a:buChar char="ü"/>
                      </a:pPr>
                      <a:endParaRPr lang="it-IT" sz="2800" b="0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800" b="1" dirty="0">
                          <a:solidFill>
                            <a:srgbClr val="C00000"/>
                          </a:solidFill>
                        </a:rPr>
                        <a:t>Alberghiero</a:t>
                      </a:r>
                    </a:p>
                  </a:txBody>
                  <a:tcP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800" b="1" dirty="0">
                          <a:solidFill>
                            <a:srgbClr val="C00000"/>
                          </a:solidFill>
                        </a:rPr>
                        <a:t>Extra</a:t>
                      </a:r>
                    </a:p>
                  </a:txBody>
                  <a:tcP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591861">
                <a:tc>
                  <a:txBody>
                    <a:bodyPr/>
                    <a:lstStyle/>
                    <a:p>
                      <a:pPr marL="0" indent="0">
                        <a:buFont typeface="Wingdings" panose="05000000000000000000" pitchFamily="2" charset="2"/>
                        <a:buNone/>
                      </a:pPr>
                      <a:r>
                        <a:rPr lang="it-IT" sz="2800" b="0" dirty="0">
                          <a:solidFill>
                            <a:srgbClr val="C00000"/>
                          </a:solidFill>
                        </a:rPr>
                        <a:t>Arrivi</a:t>
                      </a:r>
                    </a:p>
                  </a:txBody>
                  <a:tcP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800" b="1" dirty="0" smtClean="0">
                          <a:solidFill>
                            <a:srgbClr val="C00000"/>
                          </a:solidFill>
                        </a:rPr>
                        <a:t>-2,5</a:t>
                      </a:r>
                      <a:r>
                        <a:rPr lang="it-IT" sz="2800" b="1" dirty="0">
                          <a:solidFill>
                            <a:srgbClr val="C00000"/>
                          </a:solidFill>
                        </a:rPr>
                        <a:t>%</a:t>
                      </a:r>
                    </a:p>
                  </a:txBody>
                  <a:tcP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800" b="1" dirty="0" smtClean="0">
                          <a:solidFill>
                            <a:srgbClr val="C00000"/>
                          </a:solidFill>
                        </a:rPr>
                        <a:t>-7,0%</a:t>
                      </a:r>
                      <a:endParaRPr lang="it-IT" sz="2800" b="1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591861">
                <a:tc>
                  <a:txBody>
                    <a:bodyPr/>
                    <a:lstStyle/>
                    <a:p>
                      <a:pPr marL="0" indent="0" algn="l" defTabSz="914400" rtl="0" eaLnBrk="1" latinLnBrk="0" hangingPunct="1">
                        <a:buFont typeface="Wingdings" panose="05000000000000000000" pitchFamily="2" charset="2"/>
                        <a:buNone/>
                      </a:pPr>
                      <a:r>
                        <a:rPr lang="it-IT" sz="2800" b="0" kern="1200" dirty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Presenze</a:t>
                      </a:r>
                    </a:p>
                  </a:txBody>
                  <a:tcP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800" b="1" dirty="0" smtClean="0">
                          <a:solidFill>
                            <a:srgbClr val="C00000"/>
                          </a:solidFill>
                        </a:rPr>
                        <a:t>-2,6%</a:t>
                      </a:r>
                      <a:endParaRPr lang="it-IT" sz="2800" b="1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800" b="1" dirty="0" smtClean="0">
                          <a:solidFill>
                            <a:srgbClr val="C00000"/>
                          </a:solidFill>
                        </a:rPr>
                        <a:t>+7,1%</a:t>
                      </a:r>
                      <a:endParaRPr lang="it-IT" sz="2800" b="1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26266">
                <a:tc gridSpan="3">
                  <a:txBody>
                    <a:bodyPr/>
                    <a:lstStyle/>
                    <a:p>
                      <a:pPr marL="0" indent="0" algn="l" defTabSz="914400" rtl="0" eaLnBrk="1" latinLnBrk="0" hangingPunct="1">
                        <a:buFont typeface="Wingdings" panose="05000000000000000000" pitchFamily="2" charset="2"/>
                        <a:buNone/>
                      </a:pPr>
                      <a:r>
                        <a:rPr lang="it-IT" sz="1600" b="0" i="1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* Confronto tra stesse strutture (escluse le locazioni turistiche)</a:t>
                      </a:r>
                      <a:endParaRPr lang="it-IT" sz="1600" b="0" i="1" kern="1200" dirty="0">
                        <a:solidFill>
                          <a:srgbClr val="C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it-IT" sz="2800" b="1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it-IT" sz="2800" b="1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10" name="CasellaDiTesto 9"/>
          <p:cNvSpPr txBox="1"/>
          <p:nvPr/>
        </p:nvSpPr>
        <p:spPr>
          <a:xfrm>
            <a:off x="6464968" y="935984"/>
            <a:ext cx="5566611" cy="2092881"/>
          </a:xfrm>
          <a:prstGeom prst="rect">
            <a:avLst/>
          </a:prstGeom>
          <a:noFill/>
        </p:spPr>
        <p:txBody>
          <a:bodyPr wrap="square" lIns="36000" rIns="36000" rtlCol="0">
            <a:spAutoFit/>
          </a:bodyPr>
          <a:lstStyle/>
          <a:p>
            <a:pPr marL="342900" indent="-342900" algn="just"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it-IT" sz="2400" dirty="0">
                <a:solidFill>
                  <a:srgbClr val="C00000"/>
                </a:solidFill>
              </a:rPr>
              <a:t>Diverso l’andamento della domanda turistica nei due comparti ricettivi</a:t>
            </a:r>
          </a:p>
          <a:p>
            <a:pPr marL="342900" indent="-342900" algn="just"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it-IT" sz="2400" dirty="0">
                <a:solidFill>
                  <a:srgbClr val="C00000"/>
                </a:solidFill>
              </a:rPr>
              <a:t>Calo del </a:t>
            </a:r>
            <a:r>
              <a:rPr lang="it-IT" sz="2400" dirty="0" smtClean="0">
                <a:solidFill>
                  <a:srgbClr val="C00000"/>
                </a:solidFill>
              </a:rPr>
              <a:t>2,6% </a:t>
            </a:r>
            <a:r>
              <a:rPr lang="it-IT" sz="2400" dirty="0">
                <a:solidFill>
                  <a:srgbClr val="C00000"/>
                </a:solidFill>
              </a:rPr>
              <a:t>delle presenze alberghiere</a:t>
            </a:r>
          </a:p>
          <a:p>
            <a:pPr marL="342900" indent="-342900" algn="just"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it-IT" sz="2400" dirty="0" smtClean="0">
                <a:solidFill>
                  <a:srgbClr val="C00000"/>
                </a:solidFill>
              </a:rPr>
              <a:t>Crescita del 7,1% dei </a:t>
            </a:r>
            <a:r>
              <a:rPr lang="it-IT" sz="2400" dirty="0">
                <a:solidFill>
                  <a:srgbClr val="C00000"/>
                </a:solidFill>
              </a:rPr>
              <a:t>pernottamenti </a:t>
            </a:r>
            <a:r>
              <a:rPr lang="it-IT" sz="2400" dirty="0" smtClean="0">
                <a:solidFill>
                  <a:srgbClr val="C00000"/>
                </a:solidFill>
              </a:rPr>
              <a:t>extralberghieri</a:t>
            </a:r>
            <a:endParaRPr lang="it-IT" sz="2400" dirty="0">
              <a:solidFill>
                <a:srgbClr val="C00000"/>
              </a:solidFill>
            </a:endParaRPr>
          </a:p>
        </p:txBody>
      </p:sp>
      <p:graphicFrame>
        <p:nvGraphicFramePr>
          <p:cNvPr id="7" name="Tabella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902541122"/>
              </p:ext>
            </p:extLst>
          </p:nvPr>
        </p:nvGraphicFramePr>
        <p:xfrm>
          <a:off x="6194893" y="3962778"/>
          <a:ext cx="5836686" cy="263309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4023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998228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998228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522231">
                <a:tc>
                  <a:txBody>
                    <a:bodyPr/>
                    <a:lstStyle/>
                    <a:p>
                      <a:pPr algn="ctr"/>
                      <a:endParaRPr lang="it-IT" sz="2400" b="1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anchor="ctr"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it-IT" sz="2400" b="1" dirty="0" err="1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Var</a:t>
                      </a:r>
                      <a:r>
                        <a:rPr lang="it-IT" sz="2400" b="1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.</a:t>
                      </a:r>
                      <a:r>
                        <a:rPr lang="it-IT" sz="2400" b="1" baseline="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 % </a:t>
                      </a:r>
                      <a:r>
                        <a:rPr lang="it-IT" sz="2400" b="1" dirty="0" err="1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Gen-Ott</a:t>
                      </a:r>
                      <a:r>
                        <a:rPr lang="it-IT" sz="2400" b="1" baseline="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 </a:t>
                      </a:r>
                      <a:r>
                        <a:rPr lang="it-IT" sz="2400" b="1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2019/2018*</a:t>
                      </a:r>
                      <a:endParaRPr lang="it-IT" sz="2400" b="1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anchor="ctr"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it-IT" sz="2400" b="1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anchor="ctr">
                    <a:lnB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591861">
                <a:tc>
                  <a:txBody>
                    <a:bodyPr/>
                    <a:lstStyle/>
                    <a:p>
                      <a:pPr marL="285750" indent="-285750">
                        <a:buFont typeface="Wingdings" panose="05000000000000000000" pitchFamily="2" charset="2"/>
                        <a:buChar char="ü"/>
                      </a:pPr>
                      <a:endParaRPr lang="it-IT" sz="2800" b="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800" b="1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Italiani</a:t>
                      </a:r>
                    </a:p>
                  </a:txBody>
                  <a:tcP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800" b="1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Stranieri</a:t>
                      </a:r>
                    </a:p>
                  </a:txBody>
                  <a:tcP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591861">
                <a:tc>
                  <a:txBody>
                    <a:bodyPr/>
                    <a:lstStyle/>
                    <a:p>
                      <a:pPr marL="0" indent="0">
                        <a:buFont typeface="Wingdings" panose="05000000000000000000" pitchFamily="2" charset="2"/>
                        <a:buNone/>
                      </a:pPr>
                      <a:r>
                        <a:rPr lang="it-IT" sz="2800" b="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Arrivi</a:t>
                      </a:r>
                    </a:p>
                  </a:txBody>
                  <a:tcP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8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-5,1%</a:t>
                      </a:r>
                      <a:endParaRPr lang="it-IT" sz="2800" b="1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8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-7,2%</a:t>
                      </a:r>
                      <a:endParaRPr lang="it-IT" sz="2800" b="1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591861">
                <a:tc>
                  <a:txBody>
                    <a:bodyPr/>
                    <a:lstStyle/>
                    <a:p>
                      <a:pPr marL="0" indent="0" algn="l" defTabSz="914400" rtl="0" eaLnBrk="1" latinLnBrk="0" hangingPunct="1">
                        <a:buFont typeface="Wingdings" panose="05000000000000000000" pitchFamily="2" charset="2"/>
                        <a:buNone/>
                      </a:pPr>
                      <a:r>
                        <a:rPr lang="it-IT" sz="2800" b="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Presenze</a:t>
                      </a:r>
                    </a:p>
                  </a:txBody>
                  <a:tcP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8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+11,0%</a:t>
                      </a:r>
                      <a:endParaRPr lang="it-IT" sz="2800" b="1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8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-4,6%</a:t>
                      </a:r>
                      <a:endParaRPr lang="it-IT" sz="2800" b="1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22091"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it-IT" sz="1600" b="0" i="1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* Confronto tra stesse strutture (escluse le locazioni turistiche)</a:t>
                      </a:r>
                    </a:p>
                  </a:txBody>
                  <a:tcP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it-IT" sz="2800" b="1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it-IT" sz="2800" b="1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9" name="CasellaDiTesto 8"/>
          <p:cNvSpPr txBox="1"/>
          <p:nvPr/>
        </p:nvSpPr>
        <p:spPr>
          <a:xfrm>
            <a:off x="205167" y="4627176"/>
            <a:ext cx="5566611" cy="1646605"/>
          </a:xfrm>
          <a:prstGeom prst="rect">
            <a:avLst/>
          </a:prstGeom>
          <a:noFill/>
        </p:spPr>
        <p:txBody>
          <a:bodyPr wrap="square" lIns="36000" rIns="36000" rtlCol="0">
            <a:spAutoFit/>
          </a:bodyPr>
          <a:lstStyle/>
          <a:p>
            <a:pPr marL="342900" indent="-342900" algn="just"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it-IT" sz="2400" dirty="0" smtClean="0">
                <a:solidFill>
                  <a:schemeClr val="accent1">
                    <a:lumMod val="50000"/>
                  </a:schemeClr>
                </a:solidFill>
              </a:rPr>
              <a:t>Crescono dell'11% le presenze dei turisti italiani</a:t>
            </a:r>
          </a:p>
          <a:p>
            <a:pPr marL="342900" indent="-342900" algn="just"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it-IT" sz="2400" dirty="0" smtClean="0">
                <a:solidFill>
                  <a:schemeClr val="accent1">
                    <a:lumMod val="50000"/>
                  </a:schemeClr>
                </a:solidFill>
              </a:rPr>
              <a:t>Diminuisce del 4,6% la domanda internazionale</a:t>
            </a:r>
            <a:endParaRPr lang="it-IT" sz="2400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27888734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200">
        <p:dissolve/>
      </p:transition>
    </mc:Choice>
    <mc:Fallback>
      <p:transition spd="slow">
        <p:dissolv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asellaDiTesto 5"/>
          <p:cNvSpPr txBox="1"/>
          <p:nvPr/>
        </p:nvSpPr>
        <p:spPr>
          <a:xfrm>
            <a:off x="64169" y="128336"/>
            <a:ext cx="814938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800" b="1" cap="small" dirty="0">
                <a:solidFill>
                  <a:schemeClr val="accent1">
                    <a:lumMod val="50000"/>
                  </a:schemeClr>
                </a:solidFill>
              </a:rPr>
              <a:t>La Stagione Turistica </a:t>
            </a:r>
            <a:r>
              <a:rPr lang="it-IT" sz="2800" b="1" u="sng" cap="small" dirty="0" smtClean="0">
                <a:solidFill>
                  <a:schemeClr val="accent1">
                    <a:lumMod val="50000"/>
                  </a:schemeClr>
                </a:solidFill>
              </a:rPr>
              <a:t>2019</a:t>
            </a:r>
            <a:r>
              <a:rPr lang="it-IT" sz="2800" b="1" cap="small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it-IT" sz="2800" b="1" cap="small" dirty="0">
                <a:solidFill>
                  <a:schemeClr val="accent1">
                    <a:lumMod val="50000"/>
                  </a:schemeClr>
                </a:solidFill>
              </a:rPr>
              <a:t>a Castiglione della Pescaia</a:t>
            </a:r>
          </a:p>
        </p:txBody>
      </p:sp>
      <p:graphicFrame>
        <p:nvGraphicFramePr>
          <p:cNvPr id="8" name="Tabella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4191099437"/>
              </p:ext>
            </p:extLst>
          </p:nvPr>
        </p:nvGraphicFramePr>
        <p:xfrm>
          <a:off x="175723" y="808418"/>
          <a:ext cx="5836686" cy="293382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4023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998228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998228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522231">
                <a:tc>
                  <a:txBody>
                    <a:bodyPr/>
                    <a:lstStyle/>
                    <a:p>
                      <a:pPr algn="ctr"/>
                      <a:r>
                        <a:rPr lang="it-IT" sz="2400" b="1" dirty="0" smtClean="0">
                          <a:solidFill>
                            <a:srgbClr val="C00000"/>
                          </a:solidFill>
                        </a:rPr>
                        <a:t>Esercizi Alberghieri</a:t>
                      </a:r>
                      <a:endParaRPr lang="it-IT" sz="2400" b="1" dirty="0">
                        <a:solidFill>
                          <a:srgbClr val="C00000"/>
                        </a:solidFill>
                      </a:endParaRPr>
                    </a:p>
                  </a:txBody>
                  <a:tcPr anchor="ctr"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it-IT" sz="2400" b="1" dirty="0" err="1">
                          <a:solidFill>
                            <a:srgbClr val="C00000"/>
                          </a:solidFill>
                        </a:rPr>
                        <a:t>Var</a:t>
                      </a:r>
                      <a:r>
                        <a:rPr lang="it-IT" sz="2400" b="1" dirty="0">
                          <a:solidFill>
                            <a:srgbClr val="C00000"/>
                          </a:solidFill>
                        </a:rPr>
                        <a:t>.</a:t>
                      </a:r>
                      <a:r>
                        <a:rPr lang="it-IT" sz="2400" b="1" baseline="0" dirty="0">
                          <a:solidFill>
                            <a:srgbClr val="C00000"/>
                          </a:solidFill>
                        </a:rPr>
                        <a:t> % </a:t>
                      </a:r>
                      <a:r>
                        <a:rPr lang="it-IT" sz="2400" b="1" dirty="0" err="1">
                          <a:solidFill>
                            <a:srgbClr val="C00000"/>
                          </a:solidFill>
                        </a:rPr>
                        <a:t>Gen-Ott</a:t>
                      </a:r>
                      <a:r>
                        <a:rPr lang="it-IT" sz="2400" b="1" baseline="0" dirty="0">
                          <a:solidFill>
                            <a:srgbClr val="C00000"/>
                          </a:solidFill>
                        </a:rPr>
                        <a:t> </a:t>
                      </a:r>
                      <a:r>
                        <a:rPr lang="it-IT" sz="2400" b="1" baseline="0" dirty="0" smtClean="0">
                          <a:solidFill>
                            <a:srgbClr val="C00000"/>
                          </a:solidFill>
                        </a:rPr>
                        <a:t>2019/2018*</a:t>
                      </a:r>
                      <a:endParaRPr lang="it-IT" sz="2400" b="1" dirty="0">
                        <a:solidFill>
                          <a:srgbClr val="C00000"/>
                        </a:solidFill>
                      </a:endParaRPr>
                    </a:p>
                  </a:txBody>
                  <a:tcPr anchor="ctr"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it-IT" sz="2400" b="1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anchor="ctr">
                    <a:lnB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591861">
                <a:tc>
                  <a:txBody>
                    <a:bodyPr/>
                    <a:lstStyle/>
                    <a:p>
                      <a:pPr marL="285750" indent="-285750">
                        <a:buFont typeface="Wingdings" panose="05000000000000000000" pitchFamily="2" charset="2"/>
                        <a:buChar char="ü"/>
                      </a:pPr>
                      <a:endParaRPr lang="it-IT" sz="2800" b="0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800" b="1" dirty="0">
                          <a:solidFill>
                            <a:srgbClr val="C00000"/>
                          </a:solidFill>
                        </a:rPr>
                        <a:t>Italiani</a:t>
                      </a:r>
                    </a:p>
                  </a:txBody>
                  <a:tcP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800" b="1" dirty="0">
                          <a:solidFill>
                            <a:srgbClr val="C00000"/>
                          </a:solidFill>
                        </a:rPr>
                        <a:t>Stranieri</a:t>
                      </a:r>
                    </a:p>
                  </a:txBody>
                  <a:tcP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591861">
                <a:tc>
                  <a:txBody>
                    <a:bodyPr/>
                    <a:lstStyle/>
                    <a:p>
                      <a:pPr marL="0" indent="0">
                        <a:buFont typeface="Wingdings" panose="05000000000000000000" pitchFamily="2" charset="2"/>
                        <a:buNone/>
                      </a:pPr>
                      <a:r>
                        <a:rPr lang="it-IT" sz="2800" b="0" dirty="0">
                          <a:solidFill>
                            <a:srgbClr val="C00000"/>
                          </a:solidFill>
                        </a:rPr>
                        <a:t>Arrivi</a:t>
                      </a:r>
                    </a:p>
                  </a:txBody>
                  <a:tcP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800" b="1" dirty="0" smtClean="0">
                          <a:solidFill>
                            <a:srgbClr val="C00000"/>
                          </a:solidFill>
                        </a:rPr>
                        <a:t>-1,2%</a:t>
                      </a:r>
                      <a:endParaRPr lang="it-IT" sz="2800" b="1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800" b="1" dirty="0" smtClean="0">
                          <a:solidFill>
                            <a:srgbClr val="C00000"/>
                          </a:solidFill>
                        </a:rPr>
                        <a:t>-5,2%</a:t>
                      </a:r>
                      <a:endParaRPr lang="it-IT" sz="2800" b="1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591861">
                <a:tc>
                  <a:txBody>
                    <a:bodyPr/>
                    <a:lstStyle/>
                    <a:p>
                      <a:pPr marL="0" indent="0" algn="l" defTabSz="914400" rtl="0" eaLnBrk="1" latinLnBrk="0" hangingPunct="1">
                        <a:buFont typeface="Wingdings" panose="05000000000000000000" pitchFamily="2" charset="2"/>
                        <a:buNone/>
                      </a:pPr>
                      <a:r>
                        <a:rPr lang="it-IT" sz="2800" b="0" kern="1200" dirty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Presenze</a:t>
                      </a:r>
                    </a:p>
                  </a:txBody>
                  <a:tcP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800" b="1" dirty="0" smtClean="0">
                          <a:solidFill>
                            <a:srgbClr val="C00000"/>
                          </a:solidFill>
                        </a:rPr>
                        <a:t>+1,9%</a:t>
                      </a:r>
                      <a:endParaRPr lang="it-IT" sz="2800" b="1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800" b="1" dirty="0" smtClean="0">
                          <a:solidFill>
                            <a:srgbClr val="C00000"/>
                          </a:solidFill>
                        </a:rPr>
                        <a:t>-9,8%</a:t>
                      </a:r>
                      <a:endParaRPr lang="it-IT" sz="2800" b="1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257185">
                <a:tc gridSpan="3">
                  <a:txBody>
                    <a:bodyPr/>
                    <a:lstStyle/>
                    <a:p>
                      <a:pPr marL="0" indent="0" algn="l" defTabSz="914400" rtl="0" eaLnBrk="1" latinLnBrk="0" hangingPunct="1">
                        <a:buFont typeface="Wingdings" panose="05000000000000000000" pitchFamily="2" charset="2"/>
                        <a:buNone/>
                      </a:pPr>
                      <a:r>
                        <a:rPr lang="it-IT" sz="1600" b="0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* Confronto tra stesse strutture (escluse le locazioni turistiche)</a:t>
                      </a:r>
                      <a:endParaRPr lang="it-IT" sz="1600" b="0" kern="1200" dirty="0">
                        <a:solidFill>
                          <a:srgbClr val="C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it-IT" sz="2800" b="1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it-IT" sz="2800" b="1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10" name="CasellaDiTesto 9"/>
          <p:cNvSpPr txBox="1"/>
          <p:nvPr/>
        </p:nvSpPr>
        <p:spPr>
          <a:xfrm>
            <a:off x="6278793" y="1236639"/>
            <a:ext cx="5566611" cy="1569660"/>
          </a:xfrm>
          <a:prstGeom prst="rect">
            <a:avLst/>
          </a:prstGeom>
          <a:noFill/>
        </p:spPr>
        <p:txBody>
          <a:bodyPr wrap="square" lIns="36000" rIns="36000" rtlCol="0">
            <a:spAutoFit/>
          </a:bodyPr>
          <a:lstStyle/>
          <a:p>
            <a:pPr marL="342900" indent="-342900" algn="just"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it-IT" sz="2400" dirty="0" smtClean="0">
                <a:solidFill>
                  <a:srgbClr val="C00000"/>
                </a:solidFill>
              </a:rPr>
              <a:t>Negli esercizi alberghieri crescono del 1,9% le presenze degli italiani, scendono di quasi 10 punti percentuali quelle degli stranieri</a:t>
            </a:r>
            <a:endParaRPr lang="it-IT" sz="2400" dirty="0">
              <a:solidFill>
                <a:srgbClr val="C00000"/>
              </a:solidFill>
            </a:endParaRPr>
          </a:p>
        </p:txBody>
      </p:sp>
      <p:graphicFrame>
        <p:nvGraphicFramePr>
          <p:cNvPr id="7" name="Tabella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523080049"/>
              </p:ext>
            </p:extLst>
          </p:nvPr>
        </p:nvGraphicFramePr>
        <p:xfrm>
          <a:off x="6012409" y="3796161"/>
          <a:ext cx="5955001" cy="293382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53022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764632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037347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522231">
                <a:tc>
                  <a:txBody>
                    <a:bodyPr/>
                    <a:lstStyle/>
                    <a:p>
                      <a:pPr algn="ctr"/>
                      <a:r>
                        <a:rPr lang="it-IT" sz="24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Esercizi Extralberghieri</a:t>
                      </a:r>
                      <a:endParaRPr lang="it-IT" sz="2400" b="1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anchor="ctr"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it-IT" sz="2400" b="1" dirty="0" err="1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Var</a:t>
                      </a:r>
                      <a:r>
                        <a:rPr lang="it-IT" sz="2400" b="1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.</a:t>
                      </a:r>
                      <a:r>
                        <a:rPr lang="it-IT" sz="2400" b="1" baseline="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 % </a:t>
                      </a:r>
                      <a:r>
                        <a:rPr lang="it-IT" sz="2400" b="1" dirty="0" err="1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Gen-Ott</a:t>
                      </a:r>
                      <a:r>
                        <a:rPr lang="it-IT" sz="2400" b="1" baseline="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 </a:t>
                      </a:r>
                      <a:r>
                        <a:rPr lang="it-IT" sz="2400" b="1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2019/2018*</a:t>
                      </a:r>
                      <a:endParaRPr lang="it-IT" sz="2400" b="1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anchor="ctr"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it-IT" sz="2400" b="1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anchor="ctr">
                    <a:lnB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591861">
                <a:tc>
                  <a:txBody>
                    <a:bodyPr/>
                    <a:lstStyle/>
                    <a:p>
                      <a:pPr marL="285750" indent="-285750">
                        <a:buFont typeface="Wingdings" panose="05000000000000000000" pitchFamily="2" charset="2"/>
                        <a:buChar char="ü"/>
                      </a:pPr>
                      <a:endParaRPr lang="it-IT" sz="2800" b="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800" b="1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Italiani</a:t>
                      </a:r>
                    </a:p>
                  </a:txBody>
                  <a:tcP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800" b="1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Stranieri</a:t>
                      </a:r>
                    </a:p>
                  </a:txBody>
                  <a:tcP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591861">
                <a:tc>
                  <a:txBody>
                    <a:bodyPr/>
                    <a:lstStyle/>
                    <a:p>
                      <a:pPr marL="0" indent="0">
                        <a:buFont typeface="Wingdings" panose="05000000000000000000" pitchFamily="2" charset="2"/>
                        <a:buNone/>
                      </a:pPr>
                      <a:r>
                        <a:rPr lang="it-IT" sz="2800" b="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Arrivi</a:t>
                      </a:r>
                    </a:p>
                  </a:txBody>
                  <a:tcP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8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-6,6%</a:t>
                      </a:r>
                      <a:endParaRPr lang="it-IT" sz="2800" b="1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8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-8,0%</a:t>
                      </a:r>
                      <a:endParaRPr lang="it-IT" sz="2800" b="1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591861">
                <a:tc>
                  <a:txBody>
                    <a:bodyPr/>
                    <a:lstStyle/>
                    <a:p>
                      <a:pPr marL="0" indent="0" algn="l" defTabSz="914400" rtl="0" eaLnBrk="1" latinLnBrk="0" hangingPunct="1">
                        <a:buFont typeface="Wingdings" panose="05000000000000000000" pitchFamily="2" charset="2"/>
                        <a:buNone/>
                      </a:pPr>
                      <a:r>
                        <a:rPr lang="it-IT" sz="2800" b="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Presenze</a:t>
                      </a:r>
                    </a:p>
                  </a:txBody>
                  <a:tcP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8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+13,4%</a:t>
                      </a:r>
                      <a:endParaRPr lang="it-IT" sz="2800" b="1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8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-3,2%</a:t>
                      </a:r>
                      <a:endParaRPr lang="it-IT" sz="2800" b="1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268914">
                <a:tc gridSpan="3">
                  <a:txBody>
                    <a:bodyPr/>
                    <a:lstStyle/>
                    <a:p>
                      <a:pPr marL="0" indent="0" algn="l" defTabSz="914400" rtl="0" eaLnBrk="1" latinLnBrk="0" hangingPunct="1">
                        <a:buFont typeface="Wingdings" panose="05000000000000000000" pitchFamily="2" charset="2"/>
                        <a:buNone/>
                      </a:pPr>
                      <a:r>
                        <a:rPr lang="it-IT" sz="1600" b="0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* Confronto tra stesse strutture (escluse le locazioni turistiche)</a:t>
                      </a:r>
                      <a:endParaRPr lang="it-IT" sz="1600" b="0" kern="12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it-IT" sz="2800" b="1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it-IT" sz="2800" b="1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9" name="CasellaDiTesto 8"/>
          <p:cNvSpPr txBox="1"/>
          <p:nvPr/>
        </p:nvSpPr>
        <p:spPr>
          <a:xfrm>
            <a:off x="64169" y="4778326"/>
            <a:ext cx="5566611" cy="1200329"/>
          </a:xfrm>
          <a:prstGeom prst="rect">
            <a:avLst/>
          </a:prstGeom>
          <a:noFill/>
        </p:spPr>
        <p:txBody>
          <a:bodyPr wrap="square" lIns="36000" rIns="36000" rtlCol="0">
            <a:spAutoFit/>
          </a:bodyPr>
          <a:lstStyle/>
          <a:p>
            <a:pPr marL="342900" indent="-342900" algn="just"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it-IT" sz="2400" dirty="0" smtClean="0">
                <a:solidFill>
                  <a:schemeClr val="accent1">
                    <a:lumMod val="50000"/>
                  </a:schemeClr>
                </a:solidFill>
              </a:rPr>
              <a:t>Negli esercizi extralberghieri balzano di 13 punti i pernottamenti degli italiani, in calo del 3,2% quelli degli stranieri</a:t>
            </a:r>
            <a:endParaRPr lang="it-IT" sz="2400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67952644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200">
        <p:dissolve/>
      </p:transition>
    </mc:Choice>
    <mc:Fallback>
      <p:transition spd="slow">
        <p:dissolve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/>
          <p:cNvSpPr txBox="1"/>
          <p:nvPr/>
        </p:nvSpPr>
        <p:spPr>
          <a:xfrm>
            <a:off x="64169" y="64168"/>
            <a:ext cx="814938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800" b="1" cap="small" dirty="0">
                <a:solidFill>
                  <a:schemeClr val="accent1">
                    <a:lumMod val="50000"/>
                  </a:schemeClr>
                </a:solidFill>
              </a:rPr>
              <a:t>La Stagione Turistica </a:t>
            </a:r>
            <a:r>
              <a:rPr lang="it-IT" sz="2800" b="1" u="sng" cap="small" dirty="0" smtClean="0">
                <a:solidFill>
                  <a:schemeClr val="accent1">
                    <a:lumMod val="50000"/>
                  </a:schemeClr>
                </a:solidFill>
              </a:rPr>
              <a:t>2019</a:t>
            </a:r>
            <a:r>
              <a:rPr lang="it-IT" sz="2800" b="1" cap="small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it-IT" sz="2800" b="1" cap="small" dirty="0">
                <a:solidFill>
                  <a:schemeClr val="accent1">
                    <a:lumMod val="50000"/>
                  </a:schemeClr>
                </a:solidFill>
              </a:rPr>
              <a:t>a Castiglione della </a:t>
            </a:r>
            <a:r>
              <a:rPr lang="it-IT" sz="2800" b="1" cap="small" dirty="0" smtClean="0">
                <a:solidFill>
                  <a:schemeClr val="accent1">
                    <a:lumMod val="50000"/>
                  </a:schemeClr>
                </a:solidFill>
              </a:rPr>
              <a:t>Pescaia nelle </a:t>
            </a:r>
            <a:r>
              <a:rPr lang="it-IT" sz="3200" b="1" cap="small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Locazioni Turistiche</a:t>
            </a:r>
            <a:endParaRPr lang="it-IT" sz="3200" b="1" cap="small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3" name="Tabel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789823849"/>
              </p:ext>
            </p:extLst>
          </p:nvPr>
        </p:nvGraphicFramePr>
        <p:xfrm>
          <a:off x="291391" y="1263073"/>
          <a:ext cx="6567869" cy="2468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5448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691577"/>
                <a:gridCol w="1510601"/>
                <a:gridCol w="1811211"/>
              </a:tblGrid>
              <a:tr h="373635"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24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Gennaio-Ottobre 2019 – Locazioni Turistiche</a:t>
                      </a:r>
                    </a:p>
                  </a:txBody>
                  <a:tcPr anchor="ctr">
                    <a:lnB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it-IT" dirty="0"/>
                    </a:p>
                  </a:txBody>
                  <a:tcPr anchor="ctr">
                    <a:lnB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it-IT" dirty="0"/>
                    </a:p>
                  </a:txBody>
                  <a:tcPr anchor="ctr">
                    <a:lnB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it-IT" dirty="0"/>
                    </a:p>
                  </a:txBody>
                  <a:tcPr anchor="ctr">
                    <a:lnB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13862">
                <a:tc>
                  <a:txBody>
                    <a:bodyPr/>
                    <a:lstStyle/>
                    <a:p>
                      <a:pPr algn="ctr"/>
                      <a:endParaRPr lang="it-IT" sz="2400" b="1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anchor="ctr">
                    <a:lnT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b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Italiani</a:t>
                      </a:r>
                      <a:endParaRPr lang="it-IT" sz="2400" b="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anchor="ctr">
                    <a:lnT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b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Stranieri</a:t>
                      </a:r>
                      <a:endParaRPr lang="it-IT" sz="2400" b="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anchor="ctr">
                    <a:lnT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b="1" dirty="0" smtClean="0">
                          <a:solidFill>
                            <a:schemeClr val="bg1"/>
                          </a:solidFill>
                        </a:rPr>
                        <a:t>Totale</a:t>
                      </a:r>
                    </a:p>
                  </a:txBody>
                  <a:tcPr anchor="ctr">
                    <a:lnT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62778">
                <a:tc>
                  <a:txBody>
                    <a:bodyPr/>
                    <a:lstStyle/>
                    <a:p>
                      <a:pPr marL="0" indent="0">
                        <a:buFont typeface="Wingdings" panose="05000000000000000000" pitchFamily="2" charset="2"/>
                        <a:buNone/>
                      </a:pPr>
                      <a:r>
                        <a:rPr lang="it-IT" sz="2800" b="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Arrivi</a:t>
                      </a:r>
                    </a:p>
                  </a:txBody>
                  <a:tcPr>
                    <a:lnT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800" b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8.763</a:t>
                      </a:r>
                      <a:endParaRPr lang="it-IT" sz="2800" b="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T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800" b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2.815</a:t>
                      </a:r>
                      <a:endParaRPr lang="it-IT" sz="2800" b="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T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800" b="1" dirty="0" smtClean="0">
                          <a:solidFill>
                            <a:schemeClr val="bg1"/>
                          </a:solidFill>
                        </a:rPr>
                        <a:t>11.578</a:t>
                      </a:r>
                      <a:endParaRPr lang="it-IT" sz="28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T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462778">
                <a:tc>
                  <a:txBody>
                    <a:bodyPr/>
                    <a:lstStyle/>
                    <a:p>
                      <a:pPr marL="0" indent="0" algn="l" defTabSz="914400" rtl="0" eaLnBrk="1" latinLnBrk="0" hangingPunct="1">
                        <a:buFont typeface="Wingdings" panose="05000000000000000000" pitchFamily="2" charset="2"/>
                        <a:buNone/>
                      </a:pPr>
                      <a:r>
                        <a:rPr lang="it-IT" sz="2800" b="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Presenze</a:t>
                      </a:r>
                    </a:p>
                  </a:txBody>
                  <a:tcPr>
                    <a:lnT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800" b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90.706</a:t>
                      </a:r>
                      <a:endParaRPr lang="it-IT" sz="2800" b="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T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800" b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25.694</a:t>
                      </a:r>
                      <a:endParaRPr lang="it-IT" sz="2800" b="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T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800" b="1" dirty="0" smtClean="0">
                          <a:solidFill>
                            <a:schemeClr val="bg1"/>
                          </a:solidFill>
                        </a:rPr>
                        <a:t>116.400</a:t>
                      </a:r>
                      <a:endParaRPr lang="it-IT" sz="28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T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462778">
                <a:tc>
                  <a:txBody>
                    <a:bodyPr/>
                    <a:lstStyle/>
                    <a:p>
                      <a:pPr marL="0" indent="0" algn="l" defTabSz="914400" rtl="0" eaLnBrk="1" latinLnBrk="0" hangingPunct="1">
                        <a:buFont typeface="Wingdings" panose="05000000000000000000" pitchFamily="2" charset="2"/>
                        <a:buNone/>
                      </a:pPr>
                      <a:r>
                        <a:rPr lang="it-IT" sz="2800" b="0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Pm</a:t>
                      </a:r>
                      <a:endParaRPr lang="it-IT" sz="2800" b="0" kern="12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T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800" b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10,4 notti</a:t>
                      </a:r>
                      <a:endParaRPr lang="it-IT" sz="2800" b="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T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800" b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9,1 notti</a:t>
                      </a:r>
                      <a:endParaRPr lang="it-IT" sz="2800" b="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T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800" b="1" dirty="0" smtClean="0">
                          <a:solidFill>
                            <a:schemeClr val="bg1"/>
                          </a:solidFill>
                        </a:rPr>
                        <a:t>10,1 notti</a:t>
                      </a:r>
                      <a:endParaRPr lang="it-IT" sz="28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T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</a:tr>
            </a:tbl>
          </a:graphicData>
        </a:graphic>
      </p:graphicFrame>
      <p:pic>
        <p:nvPicPr>
          <p:cNvPr id="4" name="Immagine 3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308864" y="3915195"/>
            <a:ext cx="5507611" cy="2759730"/>
          </a:xfrm>
          <a:prstGeom prst="rect">
            <a:avLst/>
          </a:prstGeom>
        </p:spPr>
      </p:pic>
      <p:sp>
        <p:nvSpPr>
          <p:cNvPr id="5" name="CasellaDiTesto 4"/>
          <p:cNvSpPr txBox="1"/>
          <p:nvPr/>
        </p:nvSpPr>
        <p:spPr>
          <a:xfrm>
            <a:off x="535231" y="5597707"/>
            <a:ext cx="4845060" cy="1077218"/>
          </a:xfrm>
          <a:prstGeom prst="rect">
            <a:avLst/>
          </a:prstGeom>
          <a:noFill/>
        </p:spPr>
        <p:txBody>
          <a:bodyPr wrap="square" lIns="36000" rIns="36000" rtlCol="0">
            <a:spAutoFit/>
          </a:bodyPr>
          <a:lstStyle/>
          <a:p>
            <a:pPr marL="342900" indent="-342900" algn="just"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it-IT" sz="1600" i="1" dirty="0" smtClean="0">
                <a:solidFill>
                  <a:srgbClr val="C00000"/>
                </a:solidFill>
              </a:rPr>
              <a:t>Con l'articolo 82 bis (L.R. n.86/2016) è stato introdotto l'obbligo anche per le locazioni turistiche di comunicare i flussi turistici per finalità statistiche ai comuni capoluoghi o alla Città Metropolitana</a:t>
            </a:r>
            <a:endParaRPr lang="it-IT" sz="1600" i="1" dirty="0">
              <a:solidFill>
                <a:srgbClr val="C00000"/>
              </a:solidFill>
            </a:endParaRPr>
          </a:p>
        </p:txBody>
      </p:sp>
      <p:sp>
        <p:nvSpPr>
          <p:cNvPr id="6" name="CasellaDiTesto 5"/>
          <p:cNvSpPr txBox="1"/>
          <p:nvPr/>
        </p:nvSpPr>
        <p:spPr>
          <a:xfrm>
            <a:off x="7289599" y="1469084"/>
            <a:ext cx="4378145" cy="2015936"/>
          </a:xfrm>
          <a:prstGeom prst="rect">
            <a:avLst/>
          </a:prstGeom>
          <a:noFill/>
        </p:spPr>
        <p:txBody>
          <a:bodyPr wrap="square" lIns="36000" rIns="36000" rtlCol="0">
            <a:spAutoFit/>
          </a:bodyPr>
          <a:lstStyle/>
          <a:p>
            <a:pPr marL="342900" indent="-342900" algn="just"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it-IT" sz="2400" dirty="0" smtClean="0">
                <a:solidFill>
                  <a:schemeClr val="accent1">
                    <a:lumMod val="50000"/>
                  </a:schemeClr>
                </a:solidFill>
              </a:rPr>
              <a:t>Al mese di ottobre, i flussi registrati presso queste strutture ammontano a oltre 11 mila arrivi e 116 mila presenze</a:t>
            </a:r>
          </a:p>
          <a:p>
            <a:pPr marL="342900" indent="-342900" algn="just"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it-IT" sz="2400" dirty="0" smtClean="0">
                <a:solidFill>
                  <a:schemeClr val="accent1">
                    <a:lumMod val="50000"/>
                  </a:schemeClr>
                </a:solidFill>
              </a:rPr>
              <a:t>Elevato il tasso di inadempienza</a:t>
            </a:r>
            <a:endParaRPr lang="it-IT" sz="2400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06583066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200">
        <p:dissolve/>
      </p:transition>
    </mc:Choice>
    <mc:Fallback>
      <p:transition spd="slow">
        <p:dissolve/>
      </p:transition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/>
          <p:cNvSpPr txBox="1"/>
          <p:nvPr/>
        </p:nvSpPr>
        <p:spPr>
          <a:xfrm>
            <a:off x="1194286" y="190832"/>
            <a:ext cx="9448800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it-IT" sz="4400" b="1" cap="small" dirty="0">
                <a:solidFill>
                  <a:schemeClr val="accent1">
                    <a:lumMod val="50000"/>
                  </a:schemeClr>
                </a:solidFill>
              </a:rPr>
              <a:t>Il turismo a </a:t>
            </a:r>
            <a:r>
              <a:rPr lang="it-IT" sz="4800" b="1" cap="small" dirty="0">
                <a:solidFill>
                  <a:srgbClr val="C00000"/>
                </a:solidFill>
              </a:rPr>
              <a:t>Castiglione della Pescaia</a:t>
            </a:r>
          </a:p>
          <a:p>
            <a:pPr algn="ctr">
              <a:lnSpc>
                <a:spcPct val="150000"/>
              </a:lnSpc>
            </a:pPr>
            <a:r>
              <a:rPr lang="it-IT" sz="4000" b="1" i="1" cap="small" dirty="0">
                <a:solidFill>
                  <a:schemeClr val="accent1">
                    <a:lumMod val="50000"/>
                  </a:schemeClr>
                </a:solidFill>
              </a:rPr>
              <a:t>Analisi e Trend del Mercato</a:t>
            </a:r>
          </a:p>
        </p:txBody>
      </p:sp>
      <p:pic>
        <p:nvPicPr>
          <p:cNvPr id="5" name="Immagin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619744" y="4779264"/>
            <a:ext cx="2849880" cy="1063656"/>
          </a:xfrm>
          <a:prstGeom prst="rect">
            <a:avLst/>
          </a:prstGeom>
        </p:spPr>
      </p:pic>
      <p:sp>
        <p:nvSpPr>
          <p:cNvPr id="6" name="CasellaDiTesto 5"/>
          <p:cNvSpPr txBox="1"/>
          <p:nvPr/>
        </p:nvSpPr>
        <p:spPr>
          <a:xfrm>
            <a:off x="3938547" y="3429000"/>
            <a:ext cx="33771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3200" b="1" i="1" dirty="0">
                <a:solidFill>
                  <a:schemeClr val="accent1">
                    <a:lumMod val="50000"/>
                  </a:schemeClr>
                </a:solidFill>
              </a:rPr>
              <a:t>GRAZIE</a:t>
            </a:r>
          </a:p>
        </p:txBody>
      </p:sp>
    </p:spTree>
    <p:extLst>
      <p:ext uri="{BB962C8B-B14F-4D97-AF65-F5344CB8AC3E}">
        <p14:creationId xmlns:p14="http://schemas.microsoft.com/office/powerpoint/2010/main" xmlns="" val="280323501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200">
        <p:dissolve/>
      </p:transition>
    </mc:Choice>
    <mc:Fallback>
      <p:transition spd="slow">
        <p:dissolv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100000">
              <a:srgbClr val="CEE1F2"/>
            </a:gs>
          </a:gsLst>
          <a:lin ang="162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/>
          <p:cNvSpPr txBox="1"/>
          <p:nvPr/>
        </p:nvSpPr>
        <p:spPr>
          <a:xfrm>
            <a:off x="981377" y="1914144"/>
            <a:ext cx="10113343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it-IT" sz="4400" b="1" cap="small" dirty="0">
                <a:solidFill>
                  <a:schemeClr val="accent1">
                    <a:lumMod val="50000"/>
                  </a:schemeClr>
                </a:solidFill>
              </a:rPr>
              <a:t>Il turismo a </a:t>
            </a:r>
            <a:r>
              <a:rPr lang="it-IT" sz="4800" b="1" cap="small" dirty="0">
                <a:solidFill>
                  <a:srgbClr val="C00000"/>
                </a:solidFill>
              </a:rPr>
              <a:t>Castiglione della Pescaia</a:t>
            </a:r>
          </a:p>
          <a:p>
            <a:pPr algn="ctr">
              <a:lnSpc>
                <a:spcPct val="150000"/>
              </a:lnSpc>
            </a:pPr>
            <a:r>
              <a:rPr lang="it-IT" sz="4000" b="1" i="1" cap="small" dirty="0">
                <a:solidFill>
                  <a:schemeClr val="accent1">
                    <a:lumMod val="50000"/>
                  </a:schemeClr>
                </a:solidFill>
              </a:rPr>
              <a:t>EVOLUZIONE DEL TURISMO DAL 2010 AL </a:t>
            </a:r>
            <a:r>
              <a:rPr lang="it-IT" sz="4000" b="1" i="1" cap="small" dirty="0" smtClean="0">
                <a:solidFill>
                  <a:schemeClr val="accent1">
                    <a:lumMod val="50000"/>
                  </a:schemeClr>
                </a:solidFill>
              </a:rPr>
              <a:t>2018</a:t>
            </a:r>
          </a:p>
        </p:txBody>
      </p:sp>
    </p:spTree>
    <p:extLst>
      <p:ext uri="{BB962C8B-B14F-4D97-AF65-F5344CB8AC3E}">
        <p14:creationId xmlns:p14="http://schemas.microsoft.com/office/powerpoint/2010/main" xmlns="" val="349242184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200">
        <p:dissolve/>
      </p:transition>
    </mc:Choice>
    <mc:Fallback>
      <p:transition spd="slow">
        <p:dissolv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asellaDiTesto 5"/>
          <p:cNvSpPr txBox="1"/>
          <p:nvPr/>
        </p:nvSpPr>
        <p:spPr>
          <a:xfrm>
            <a:off x="64169" y="128336"/>
            <a:ext cx="120957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800" b="1" cap="small" dirty="0">
                <a:solidFill>
                  <a:schemeClr val="accent1">
                    <a:lumMod val="50000"/>
                  </a:schemeClr>
                </a:solidFill>
              </a:rPr>
              <a:t>Trend </a:t>
            </a:r>
            <a:r>
              <a:rPr lang="it-IT" sz="3200" b="1" cap="small" dirty="0">
                <a:solidFill>
                  <a:srgbClr val="C00000"/>
                </a:solidFill>
              </a:rPr>
              <a:t>Flussi Turistici </a:t>
            </a:r>
            <a:r>
              <a:rPr lang="it-IT" sz="2800" b="1" cap="small" dirty="0">
                <a:solidFill>
                  <a:schemeClr val="accent1">
                    <a:lumMod val="50000"/>
                  </a:schemeClr>
                </a:solidFill>
              </a:rPr>
              <a:t>a Castiglione della Pescaia – Periodo </a:t>
            </a:r>
            <a:r>
              <a:rPr lang="it-IT" sz="2800" b="1" cap="small" dirty="0" smtClean="0">
                <a:solidFill>
                  <a:schemeClr val="accent1">
                    <a:lumMod val="50000"/>
                  </a:schemeClr>
                </a:solidFill>
              </a:rPr>
              <a:t>2010-2018 </a:t>
            </a:r>
            <a:endParaRPr lang="it-IT" sz="2800" b="1" cap="small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1" name="CasellaDiTesto 10"/>
          <p:cNvSpPr txBox="1"/>
          <p:nvPr/>
        </p:nvSpPr>
        <p:spPr>
          <a:xfrm>
            <a:off x="4038261" y="2239874"/>
            <a:ext cx="4147563" cy="978729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txBody>
          <a:bodyPr wrap="square" rtlCol="0">
            <a:spAutoFit/>
          </a:bodyPr>
          <a:lstStyle/>
          <a:p>
            <a:pPr algn="ctr">
              <a:lnSpc>
                <a:spcPct val="120000"/>
              </a:lnSpc>
            </a:pPr>
            <a:r>
              <a:rPr lang="it-IT" sz="2400" i="1" dirty="0" smtClean="0">
                <a:solidFill>
                  <a:schemeClr val="accent1">
                    <a:lumMod val="50000"/>
                  </a:schemeClr>
                </a:solidFill>
              </a:rPr>
              <a:t>La permanenza media è scesa da 7,3 notti a 6,0 notti</a:t>
            </a:r>
            <a:endParaRPr lang="it-IT" sz="2400" i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3" name="CasellaDiTesto 12"/>
          <p:cNvSpPr txBox="1"/>
          <p:nvPr/>
        </p:nvSpPr>
        <p:spPr>
          <a:xfrm>
            <a:off x="6055892" y="876328"/>
            <a:ext cx="6015790" cy="1200329"/>
          </a:xfrm>
          <a:prstGeom prst="rect">
            <a:avLst/>
          </a:prstGeom>
          <a:noFill/>
        </p:spPr>
        <p:txBody>
          <a:bodyPr wrap="square" lIns="36000" rIns="36000" rtlCol="0">
            <a:spAutoFit/>
          </a:bodyPr>
          <a:lstStyle/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it-IT" sz="2400" dirty="0" smtClean="0">
                <a:solidFill>
                  <a:srgbClr val="C00000"/>
                </a:solidFill>
              </a:rPr>
              <a:t>1.361.695 </a:t>
            </a:r>
            <a:r>
              <a:rPr lang="it-IT" sz="2400" dirty="0">
                <a:solidFill>
                  <a:srgbClr val="C00000"/>
                </a:solidFill>
              </a:rPr>
              <a:t>presenze registrate nel </a:t>
            </a:r>
            <a:r>
              <a:rPr lang="it-IT" sz="2400" dirty="0" smtClean="0">
                <a:solidFill>
                  <a:srgbClr val="C00000"/>
                </a:solidFill>
              </a:rPr>
              <a:t>2018</a:t>
            </a:r>
            <a:endParaRPr lang="it-IT" sz="2400" dirty="0">
              <a:solidFill>
                <a:srgbClr val="C00000"/>
              </a:solidFill>
            </a:endParaRP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it-IT" sz="2400" dirty="0">
                <a:solidFill>
                  <a:srgbClr val="C00000"/>
                </a:solidFill>
              </a:rPr>
              <a:t>+</a:t>
            </a:r>
            <a:r>
              <a:rPr lang="it-IT" sz="2400" dirty="0" smtClean="0">
                <a:solidFill>
                  <a:srgbClr val="C00000"/>
                </a:solidFill>
              </a:rPr>
              <a:t>107 </a:t>
            </a:r>
            <a:r>
              <a:rPr lang="it-IT" sz="2400" dirty="0">
                <a:solidFill>
                  <a:srgbClr val="C00000"/>
                </a:solidFill>
              </a:rPr>
              <a:t>mila presenze dal 2010 al </a:t>
            </a:r>
            <a:r>
              <a:rPr lang="it-IT" sz="2400" dirty="0" smtClean="0">
                <a:solidFill>
                  <a:srgbClr val="C00000"/>
                </a:solidFill>
              </a:rPr>
              <a:t>2018 </a:t>
            </a:r>
            <a:r>
              <a:rPr lang="it-IT" sz="2400" dirty="0">
                <a:solidFill>
                  <a:srgbClr val="C00000"/>
                </a:solidFill>
              </a:rPr>
              <a:t>(+</a:t>
            </a:r>
            <a:r>
              <a:rPr lang="it-IT" sz="2400" dirty="0" smtClean="0">
                <a:solidFill>
                  <a:srgbClr val="C00000"/>
                </a:solidFill>
              </a:rPr>
              <a:t>8,5%)</a:t>
            </a:r>
            <a:endParaRPr lang="it-IT" sz="2400" dirty="0">
              <a:solidFill>
                <a:srgbClr val="C00000"/>
              </a:solidFill>
            </a:endParaRPr>
          </a:p>
        </p:txBody>
      </p:sp>
      <p:sp>
        <p:nvSpPr>
          <p:cNvPr id="7" name="CasellaDiTesto 6"/>
          <p:cNvSpPr txBox="1"/>
          <p:nvPr/>
        </p:nvSpPr>
        <p:spPr>
          <a:xfrm>
            <a:off x="144379" y="876328"/>
            <a:ext cx="5518484" cy="1200329"/>
          </a:xfrm>
          <a:prstGeom prst="rect">
            <a:avLst/>
          </a:prstGeom>
          <a:noFill/>
        </p:spPr>
        <p:txBody>
          <a:bodyPr wrap="square" lIns="36000" rIns="36000" rtlCol="0">
            <a:spAutoFit/>
          </a:bodyPr>
          <a:lstStyle/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it-IT" sz="2400" dirty="0" smtClean="0">
                <a:solidFill>
                  <a:schemeClr val="accent1">
                    <a:lumMod val="75000"/>
                  </a:schemeClr>
                </a:solidFill>
              </a:rPr>
              <a:t>226.421 arrivi registrati </a:t>
            </a:r>
            <a:r>
              <a:rPr lang="it-IT" sz="2400" dirty="0">
                <a:solidFill>
                  <a:schemeClr val="accent1">
                    <a:lumMod val="75000"/>
                  </a:schemeClr>
                </a:solidFill>
              </a:rPr>
              <a:t>nel </a:t>
            </a:r>
            <a:r>
              <a:rPr lang="it-IT" sz="2400" dirty="0" smtClean="0">
                <a:solidFill>
                  <a:schemeClr val="accent1">
                    <a:lumMod val="75000"/>
                  </a:schemeClr>
                </a:solidFill>
              </a:rPr>
              <a:t>2018</a:t>
            </a:r>
            <a:endParaRPr lang="it-IT" sz="2400" dirty="0">
              <a:solidFill>
                <a:schemeClr val="accent1">
                  <a:lumMod val="75000"/>
                </a:schemeClr>
              </a:solidFill>
            </a:endParaRP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it-IT" sz="2400" dirty="0" smtClean="0">
                <a:solidFill>
                  <a:schemeClr val="accent1">
                    <a:lumMod val="75000"/>
                  </a:schemeClr>
                </a:solidFill>
              </a:rPr>
              <a:t>+54 </a:t>
            </a:r>
            <a:r>
              <a:rPr lang="it-IT" sz="2400" dirty="0">
                <a:solidFill>
                  <a:schemeClr val="accent1">
                    <a:lumMod val="75000"/>
                  </a:schemeClr>
                </a:solidFill>
              </a:rPr>
              <a:t>mila </a:t>
            </a:r>
            <a:r>
              <a:rPr lang="it-IT" sz="2400" dirty="0" smtClean="0">
                <a:solidFill>
                  <a:schemeClr val="accent1">
                    <a:lumMod val="75000"/>
                  </a:schemeClr>
                </a:solidFill>
              </a:rPr>
              <a:t>arrivi dal </a:t>
            </a:r>
            <a:r>
              <a:rPr lang="it-IT" sz="2400" dirty="0">
                <a:solidFill>
                  <a:schemeClr val="accent1">
                    <a:lumMod val="75000"/>
                  </a:schemeClr>
                </a:solidFill>
              </a:rPr>
              <a:t>2010 al </a:t>
            </a:r>
            <a:r>
              <a:rPr lang="it-IT" sz="2400" dirty="0" smtClean="0">
                <a:solidFill>
                  <a:schemeClr val="accent1">
                    <a:lumMod val="75000"/>
                  </a:schemeClr>
                </a:solidFill>
              </a:rPr>
              <a:t>2018 (+31,0%)</a:t>
            </a:r>
            <a:endParaRPr lang="it-IT" sz="2400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23" name="Immagine 22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14227" y="3603419"/>
            <a:ext cx="5048636" cy="2889401"/>
          </a:xfrm>
          <a:prstGeom prst="rect">
            <a:avLst/>
          </a:prstGeom>
        </p:spPr>
      </p:pic>
      <p:pic>
        <p:nvPicPr>
          <p:cNvPr id="24" name="Immagine 23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539469" y="3603419"/>
            <a:ext cx="5048636" cy="28894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64040503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200">
        <p:dissolve/>
      </p:transition>
    </mc:Choice>
    <mc:Fallback>
      <p:transition spd="slow">
        <p:dissolv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asellaDiTesto 5"/>
          <p:cNvSpPr txBox="1"/>
          <p:nvPr/>
        </p:nvSpPr>
        <p:spPr>
          <a:xfrm>
            <a:off x="64168" y="128336"/>
            <a:ext cx="1212783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800" b="1" cap="small" dirty="0">
                <a:solidFill>
                  <a:schemeClr val="accent1">
                    <a:lumMod val="50000"/>
                  </a:schemeClr>
                </a:solidFill>
              </a:rPr>
              <a:t>Trend </a:t>
            </a:r>
            <a:r>
              <a:rPr lang="it-IT" sz="3200" b="1" cap="small" dirty="0">
                <a:solidFill>
                  <a:srgbClr val="C00000"/>
                </a:solidFill>
              </a:rPr>
              <a:t>Offerta Ricettiva </a:t>
            </a:r>
            <a:r>
              <a:rPr lang="it-IT" sz="2800" b="1" cap="small" dirty="0">
                <a:solidFill>
                  <a:schemeClr val="accent1">
                    <a:lumMod val="50000"/>
                  </a:schemeClr>
                </a:solidFill>
              </a:rPr>
              <a:t>a Castiglione della Pescaia – Periodo </a:t>
            </a:r>
            <a:r>
              <a:rPr lang="it-IT" sz="2800" b="1" cap="small" dirty="0" smtClean="0">
                <a:solidFill>
                  <a:schemeClr val="accent1">
                    <a:lumMod val="50000"/>
                  </a:schemeClr>
                </a:solidFill>
              </a:rPr>
              <a:t>2010-2018 </a:t>
            </a:r>
            <a:endParaRPr lang="it-IT" sz="2800" b="1" cap="small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7" name="CasellaDiTesto 6"/>
          <p:cNvSpPr txBox="1"/>
          <p:nvPr/>
        </p:nvSpPr>
        <p:spPr>
          <a:xfrm>
            <a:off x="6274933" y="874832"/>
            <a:ext cx="5575276" cy="1200329"/>
          </a:xfrm>
          <a:prstGeom prst="rect">
            <a:avLst/>
          </a:prstGeom>
          <a:noFill/>
        </p:spPr>
        <p:txBody>
          <a:bodyPr wrap="square" lIns="36000" rIns="36000" rtlCol="0">
            <a:spAutoFit/>
          </a:bodyPr>
          <a:lstStyle/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it-IT" sz="2400" dirty="0" smtClean="0">
                <a:solidFill>
                  <a:srgbClr val="C00000"/>
                </a:solidFill>
              </a:rPr>
              <a:t>19.816 posti letto registrati </a:t>
            </a:r>
            <a:r>
              <a:rPr lang="it-IT" sz="2400" dirty="0">
                <a:solidFill>
                  <a:srgbClr val="C00000"/>
                </a:solidFill>
              </a:rPr>
              <a:t>nel </a:t>
            </a:r>
            <a:r>
              <a:rPr lang="it-IT" sz="2400" dirty="0" smtClean="0">
                <a:solidFill>
                  <a:srgbClr val="C00000"/>
                </a:solidFill>
              </a:rPr>
              <a:t>2018</a:t>
            </a:r>
            <a:endParaRPr lang="it-IT" sz="2400" dirty="0">
              <a:solidFill>
                <a:srgbClr val="C00000"/>
              </a:solidFill>
            </a:endParaRP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it-IT" sz="2400" dirty="0" smtClean="0">
                <a:solidFill>
                  <a:srgbClr val="C00000"/>
                </a:solidFill>
              </a:rPr>
              <a:t>+529 posti letto dal </a:t>
            </a:r>
            <a:r>
              <a:rPr lang="it-IT" sz="2400" dirty="0">
                <a:solidFill>
                  <a:srgbClr val="C00000"/>
                </a:solidFill>
              </a:rPr>
              <a:t>2010 al </a:t>
            </a:r>
            <a:r>
              <a:rPr lang="it-IT" sz="2400" dirty="0" smtClean="0">
                <a:solidFill>
                  <a:srgbClr val="C00000"/>
                </a:solidFill>
              </a:rPr>
              <a:t>2018 (+2,7%)</a:t>
            </a:r>
            <a:endParaRPr lang="it-IT" sz="2400" dirty="0">
              <a:solidFill>
                <a:srgbClr val="C00000"/>
              </a:solidFill>
            </a:endParaRPr>
          </a:p>
        </p:txBody>
      </p:sp>
      <p:sp>
        <p:nvSpPr>
          <p:cNvPr id="8" name="CasellaDiTesto 7"/>
          <p:cNvSpPr txBox="1"/>
          <p:nvPr/>
        </p:nvSpPr>
        <p:spPr>
          <a:xfrm>
            <a:off x="339451" y="876328"/>
            <a:ext cx="5518484" cy="1200329"/>
          </a:xfrm>
          <a:prstGeom prst="rect">
            <a:avLst/>
          </a:prstGeom>
          <a:noFill/>
        </p:spPr>
        <p:txBody>
          <a:bodyPr wrap="square" lIns="36000" rIns="36000" rtlCol="0">
            <a:spAutoFit/>
          </a:bodyPr>
          <a:lstStyle/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it-IT" sz="2400" dirty="0" smtClean="0">
                <a:solidFill>
                  <a:schemeClr val="accent1">
                    <a:lumMod val="75000"/>
                  </a:schemeClr>
                </a:solidFill>
              </a:rPr>
              <a:t>152 strutture ufficiali registrate </a:t>
            </a:r>
            <a:r>
              <a:rPr lang="it-IT" sz="2400" dirty="0">
                <a:solidFill>
                  <a:schemeClr val="accent1">
                    <a:lumMod val="75000"/>
                  </a:schemeClr>
                </a:solidFill>
              </a:rPr>
              <a:t>nel </a:t>
            </a:r>
            <a:r>
              <a:rPr lang="it-IT" sz="2400" dirty="0" smtClean="0">
                <a:solidFill>
                  <a:schemeClr val="accent1">
                    <a:lumMod val="75000"/>
                  </a:schemeClr>
                </a:solidFill>
              </a:rPr>
              <a:t>2018</a:t>
            </a:r>
            <a:endParaRPr lang="it-IT" sz="2400" dirty="0">
              <a:solidFill>
                <a:schemeClr val="accent1">
                  <a:lumMod val="75000"/>
                </a:schemeClr>
              </a:solidFill>
            </a:endParaRP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it-IT" sz="2400" dirty="0" smtClean="0">
                <a:solidFill>
                  <a:schemeClr val="accent1">
                    <a:lumMod val="75000"/>
                  </a:schemeClr>
                </a:solidFill>
              </a:rPr>
              <a:t>+38 esercizi dal 2010 al 2018 (+32,8%)</a:t>
            </a:r>
            <a:endParaRPr lang="it-IT" sz="24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9" name="CasellaDiTesto 8"/>
          <p:cNvSpPr txBox="1"/>
          <p:nvPr/>
        </p:nvSpPr>
        <p:spPr>
          <a:xfrm>
            <a:off x="4038261" y="2239874"/>
            <a:ext cx="4147563" cy="978729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txBody>
          <a:bodyPr wrap="square" rtlCol="0">
            <a:spAutoFit/>
          </a:bodyPr>
          <a:lstStyle/>
          <a:p>
            <a:pPr algn="ctr">
              <a:lnSpc>
                <a:spcPct val="120000"/>
              </a:lnSpc>
            </a:pPr>
            <a:r>
              <a:rPr lang="it-IT" sz="2400" i="1" dirty="0" smtClean="0">
                <a:solidFill>
                  <a:schemeClr val="accent1">
                    <a:lumMod val="50000"/>
                  </a:schemeClr>
                </a:solidFill>
              </a:rPr>
              <a:t>La dimensione media è scesa da 169 a 131 letti per esercizio</a:t>
            </a:r>
            <a:endParaRPr lang="it-IT" sz="2400" i="1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4" name="Immagine 3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96295" y="3476212"/>
            <a:ext cx="5048636" cy="2889401"/>
          </a:xfrm>
          <a:prstGeom prst="rect">
            <a:avLst/>
          </a:prstGeom>
        </p:spPr>
      </p:pic>
      <p:pic>
        <p:nvPicPr>
          <p:cNvPr id="5" name="Immagine 4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538253" y="3476211"/>
            <a:ext cx="5048636" cy="28894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77085629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200">
        <p:dissolve/>
      </p:transition>
    </mc:Choice>
    <mc:Fallback>
      <p:transition spd="slow">
        <p:dissolv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asellaDiTesto 5"/>
          <p:cNvSpPr txBox="1"/>
          <p:nvPr/>
        </p:nvSpPr>
        <p:spPr>
          <a:xfrm>
            <a:off x="256673" y="128336"/>
            <a:ext cx="1004556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800" b="1" cap="small" dirty="0">
                <a:solidFill>
                  <a:schemeClr val="accent1">
                    <a:lumMod val="50000"/>
                  </a:schemeClr>
                </a:solidFill>
              </a:rPr>
              <a:t>Trend </a:t>
            </a:r>
            <a:r>
              <a:rPr lang="it-IT" sz="3200" b="1" cap="small" dirty="0">
                <a:solidFill>
                  <a:srgbClr val="C00000"/>
                </a:solidFill>
              </a:rPr>
              <a:t>Flussi Turistici </a:t>
            </a:r>
            <a:r>
              <a:rPr lang="it-IT" sz="2800" b="1" cap="small" dirty="0">
                <a:solidFill>
                  <a:schemeClr val="accent1">
                    <a:lumMod val="50000"/>
                  </a:schemeClr>
                </a:solidFill>
              </a:rPr>
              <a:t>per Tipologia Ricettiva – Periodo </a:t>
            </a:r>
            <a:r>
              <a:rPr lang="it-IT" sz="2800" b="1" cap="small" dirty="0" smtClean="0">
                <a:solidFill>
                  <a:schemeClr val="accent1">
                    <a:lumMod val="50000"/>
                  </a:schemeClr>
                </a:solidFill>
              </a:rPr>
              <a:t>2010-2018 </a:t>
            </a:r>
            <a:endParaRPr lang="it-IT" sz="2800" b="1" cap="small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1" name="CasellaDiTesto 10"/>
          <p:cNvSpPr txBox="1"/>
          <p:nvPr/>
        </p:nvSpPr>
        <p:spPr>
          <a:xfrm>
            <a:off x="256672" y="736598"/>
            <a:ext cx="5384086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2400"/>
              </a:lnSpc>
            </a:pPr>
            <a:r>
              <a:rPr lang="it-IT" sz="2000" b="1" dirty="0">
                <a:solidFill>
                  <a:schemeClr val="accent1">
                    <a:lumMod val="50000"/>
                  </a:schemeClr>
                </a:solidFill>
              </a:rPr>
              <a:t>Esercizi Alberghieri</a:t>
            </a:r>
          </a:p>
          <a:p>
            <a:pPr marL="342900" indent="-342900" algn="just">
              <a:lnSpc>
                <a:spcPct val="130000"/>
              </a:lnSpc>
              <a:buFont typeface="Wingdings" panose="05000000000000000000" pitchFamily="2" charset="2"/>
              <a:buChar char="ü"/>
            </a:pPr>
            <a:r>
              <a:rPr lang="it-IT" sz="2000" dirty="0" smtClean="0">
                <a:solidFill>
                  <a:schemeClr val="accent1">
                    <a:lumMod val="50000"/>
                  </a:schemeClr>
                </a:solidFill>
              </a:rPr>
              <a:t>63 </a:t>
            </a:r>
            <a:r>
              <a:rPr lang="it-IT" sz="2000" dirty="0">
                <a:solidFill>
                  <a:schemeClr val="accent1">
                    <a:lumMod val="50000"/>
                  </a:schemeClr>
                </a:solidFill>
              </a:rPr>
              <a:t>mila arrivi e </a:t>
            </a:r>
            <a:r>
              <a:rPr lang="it-IT" sz="2000" dirty="0" smtClean="0">
                <a:solidFill>
                  <a:schemeClr val="accent1">
                    <a:lumMod val="50000"/>
                  </a:schemeClr>
                </a:solidFill>
              </a:rPr>
              <a:t>285 </a:t>
            </a:r>
            <a:r>
              <a:rPr lang="it-IT" sz="2000" dirty="0">
                <a:solidFill>
                  <a:schemeClr val="accent1">
                    <a:lumMod val="50000"/>
                  </a:schemeClr>
                </a:solidFill>
              </a:rPr>
              <a:t>mila presenze nel </a:t>
            </a:r>
            <a:r>
              <a:rPr lang="it-IT" sz="2000" dirty="0" smtClean="0">
                <a:solidFill>
                  <a:schemeClr val="accent1">
                    <a:lumMod val="50000"/>
                  </a:schemeClr>
                </a:solidFill>
              </a:rPr>
              <a:t>2018</a:t>
            </a:r>
            <a:endParaRPr lang="it-IT" sz="2000" dirty="0">
              <a:solidFill>
                <a:schemeClr val="accent1">
                  <a:lumMod val="50000"/>
                </a:schemeClr>
              </a:solidFill>
            </a:endParaRPr>
          </a:p>
          <a:p>
            <a:pPr algn="just">
              <a:lnSpc>
                <a:spcPct val="130000"/>
              </a:lnSpc>
            </a:pPr>
            <a:r>
              <a:rPr lang="it-IT" sz="2000" i="1" dirty="0">
                <a:solidFill>
                  <a:schemeClr val="accent1">
                    <a:lumMod val="50000"/>
                  </a:schemeClr>
                </a:solidFill>
              </a:rPr>
              <a:t>Periodo </a:t>
            </a:r>
            <a:r>
              <a:rPr lang="it-IT" sz="2000" i="1" dirty="0" smtClean="0">
                <a:solidFill>
                  <a:schemeClr val="accent1">
                    <a:lumMod val="50000"/>
                  </a:schemeClr>
                </a:solidFill>
              </a:rPr>
              <a:t>2010-2018:</a:t>
            </a:r>
            <a:endParaRPr lang="it-IT" sz="2000" i="1" dirty="0">
              <a:solidFill>
                <a:schemeClr val="accent1">
                  <a:lumMod val="50000"/>
                </a:schemeClr>
              </a:solidFill>
            </a:endParaRPr>
          </a:p>
          <a:p>
            <a:pPr marL="342900" indent="-342900" algn="just">
              <a:lnSpc>
                <a:spcPct val="130000"/>
              </a:lnSpc>
              <a:buFont typeface="Wingdings" panose="05000000000000000000" pitchFamily="2" charset="2"/>
              <a:buChar char="ü"/>
            </a:pPr>
            <a:r>
              <a:rPr lang="it-IT" sz="2000" dirty="0" smtClean="0">
                <a:solidFill>
                  <a:schemeClr val="accent1">
                    <a:lumMod val="50000"/>
                  </a:schemeClr>
                </a:solidFill>
              </a:rPr>
              <a:t>+2 mila arrivi (+3,7%)</a:t>
            </a:r>
            <a:endParaRPr lang="it-IT" sz="2000" dirty="0">
              <a:solidFill>
                <a:schemeClr val="accent1">
                  <a:lumMod val="50000"/>
                </a:schemeClr>
              </a:solidFill>
            </a:endParaRPr>
          </a:p>
          <a:p>
            <a:pPr marL="342900" indent="-342900" algn="just">
              <a:lnSpc>
                <a:spcPct val="130000"/>
              </a:lnSpc>
              <a:buFont typeface="Wingdings" panose="05000000000000000000" pitchFamily="2" charset="2"/>
              <a:buChar char="ü"/>
            </a:pPr>
            <a:r>
              <a:rPr lang="it-IT" sz="2000" dirty="0" smtClean="0">
                <a:solidFill>
                  <a:schemeClr val="accent1">
                    <a:lumMod val="50000"/>
                  </a:schemeClr>
                </a:solidFill>
              </a:rPr>
              <a:t>-11 mila presenze (-3,6</a:t>
            </a:r>
            <a:r>
              <a:rPr lang="it-IT" sz="2000" dirty="0">
                <a:solidFill>
                  <a:schemeClr val="accent1">
                    <a:lumMod val="50000"/>
                  </a:schemeClr>
                </a:solidFill>
              </a:rPr>
              <a:t>%)</a:t>
            </a:r>
          </a:p>
          <a:p>
            <a:pPr marL="342900" indent="-342900" algn="just">
              <a:lnSpc>
                <a:spcPct val="130000"/>
              </a:lnSpc>
              <a:buFont typeface="Wingdings" panose="05000000000000000000" pitchFamily="2" charset="2"/>
              <a:buChar char="ü"/>
            </a:pPr>
            <a:r>
              <a:rPr lang="it-IT" sz="2000" dirty="0">
                <a:solidFill>
                  <a:schemeClr val="accent1">
                    <a:lumMod val="50000"/>
                  </a:schemeClr>
                </a:solidFill>
              </a:rPr>
              <a:t>In calo la permanenza media da 4,9 a 4,5 notti</a:t>
            </a:r>
          </a:p>
        </p:txBody>
      </p:sp>
      <p:sp>
        <p:nvSpPr>
          <p:cNvPr id="8" name="CasellaDiTesto 7"/>
          <p:cNvSpPr txBox="1"/>
          <p:nvPr/>
        </p:nvSpPr>
        <p:spPr>
          <a:xfrm>
            <a:off x="6432189" y="736598"/>
            <a:ext cx="5487719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2400"/>
              </a:lnSpc>
            </a:pPr>
            <a:r>
              <a:rPr lang="it-IT" sz="2000" b="1" dirty="0">
                <a:solidFill>
                  <a:srgbClr val="C00000"/>
                </a:solidFill>
              </a:rPr>
              <a:t>Esercizi Extralberghiere</a:t>
            </a:r>
          </a:p>
          <a:p>
            <a:pPr marL="342900" indent="-342900" algn="just">
              <a:lnSpc>
                <a:spcPct val="130000"/>
              </a:lnSpc>
              <a:buFont typeface="Wingdings" panose="05000000000000000000" pitchFamily="2" charset="2"/>
              <a:buChar char="ü"/>
            </a:pPr>
            <a:r>
              <a:rPr lang="it-IT" sz="2000" dirty="0" smtClean="0">
                <a:solidFill>
                  <a:srgbClr val="C00000"/>
                </a:solidFill>
              </a:rPr>
              <a:t>164 </a:t>
            </a:r>
            <a:r>
              <a:rPr lang="it-IT" sz="2000" dirty="0">
                <a:solidFill>
                  <a:srgbClr val="C00000"/>
                </a:solidFill>
              </a:rPr>
              <a:t>mila arrivi e </a:t>
            </a:r>
            <a:r>
              <a:rPr lang="it-IT" sz="2000" dirty="0" smtClean="0">
                <a:solidFill>
                  <a:srgbClr val="C00000"/>
                </a:solidFill>
              </a:rPr>
              <a:t>1,077 </a:t>
            </a:r>
            <a:r>
              <a:rPr lang="it-IT" sz="2000" dirty="0">
                <a:solidFill>
                  <a:srgbClr val="C00000"/>
                </a:solidFill>
              </a:rPr>
              <a:t>mln di presenze nel </a:t>
            </a:r>
            <a:r>
              <a:rPr lang="it-IT" sz="2000" dirty="0" smtClean="0">
                <a:solidFill>
                  <a:srgbClr val="C00000"/>
                </a:solidFill>
              </a:rPr>
              <a:t>2018</a:t>
            </a:r>
            <a:endParaRPr lang="it-IT" sz="2000" dirty="0">
              <a:solidFill>
                <a:srgbClr val="C00000"/>
              </a:solidFill>
            </a:endParaRPr>
          </a:p>
          <a:p>
            <a:pPr algn="just">
              <a:lnSpc>
                <a:spcPct val="130000"/>
              </a:lnSpc>
            </a:pPr>
            <a:r>
              <a:rPr lang="it-IT" sz="2000" i="1" dirty="0">
                <a:solidFill>
                  <a:srgbClr val="C00000"/>
                </a:solidFill>
              </a:rPr>
              <a:t>Periodo </a:t>
            </a:r>
            <a:r>
              <a:rPr lang="it-IT" sz="2000" i="1" dirty="0" smtClean="0">
                <a:solidFill>
                  <a:srgbClr val="C00000"/>
                </a:solidFill>
              </a:rPr>
              <a:t>2010-2018:</a:t>
            </a:r>
            <a:endParaRPr lang="it-IT" sz="2000" i="1" dirty="0">
              <a:solidFill>
                <a:srgbClr val="C00000"/>
              </a:solidFill>
            </a:endParaRPr>
          </a:p>
          <a:p>
            <a:pPr marL="342900" indent="-342900" algn="just">
              <a:lnSpc>
                <a:spcPct val="130000"/>
              </a:lnSpc>
              <a:buFont typeface="Wingdings" panose="05000000000000000000" pitchFamily="2" charset="2"/>
              <a:buChar char="ü"/>
            </a:pPr>
            <a:r>
              <a:rPr lang="it-IT" sz="2000" dirty="0" smtClean="0">
                <a:solidFill>
                  <a:srgbClr val="C00000"/>
                </a:solidFill>
              </a:rPr>
              <a:t>+51 </a:t>
            </a:r>
            <a:r>
              <a:rPr lang="it-IT" sz="2000" dirty="0">
                <a:solidFill>
                  <a:srgbClr val="C00000"/>
                </a:solidFill>
              </a:rPr>
              <a:t>mila arrivi (+</a:t>
            </a:r>
            <a:r>
              <a:rPr lang="it-IT" sz="2000" dirty="0" smtClean="0">
                <a:solidFill>
                  <a:srgbClr val="C00000"/>
                </a:solidFill>
              </a:rPr>
              <a:t>45,6%)</a:t>
            </a:r>
            <a:endParaRPr lang="it-IT" sz="2000" dirty="0">
              <a:solidFill>
                <a:srgbClr val="C00000"/>
              </a:solidFill>
            </a:endParaRPr>
          </a:p>
          <a:p>
            <a:pPr marL="342900" indent="-342900" algn="just">
              <a:lnSpc>
                <a:spcPct val="130000"/>
              </a:lnSpc>
              <a:buFont typeface="Wingdings" panose="05000000000000000000" pitchFamily="2" charset="2"/>
              <a:buChar char="ü"/>
            </a:pPr>
            <a:r>
              <a:rPr lang="it-IT" sz="2000" dirty="0">
                <a:solidFill>
                  <a:srgbClr val="C00000"/>
                </a:solidFill>
              </a:rPr>
              <a:t>+</a:t>
            </a:r>
            <a:r>
              <a:rPr lang="it-IT" sz="2000" dirty="0" smtClean="0">
                <a:solidFill>
                  <a:srgbClr val="C00000"/>
                </a:solidFill>
              </a:rPr>
              <a:t>118 </a:t>
            </a:r>
            <a:r>
              <a:rPr lang="it-IT" sz="2000" dirty="0">
                <a:solidFill>
                  <a:srgbClr val="C00000"/>
                </a:solidFill>
              </a:rPr>
              <a:t>mila presenze (+</a:t>
            </a:r>
            <a:r>
              <a:rPr lang="it-IT" sz="2000" dirty="0" smtClean="0">
                <a:solidFill>
                  <a:srgbClr val="C00000"/>
                </a:solidFill>
              </a:rPr>
              <a:t>12,3%)</a:t>
            </a:r>
            <a:endParaRPr lang="it-IT" sz="2000" dirty="0">
              <a:solidFill>
                <a:srgbClr val="C00000"/>
              </a:solidFill>
            </a:endParaRPr>
          </a:p>
          <a:p>
            <a:pPr marL="342900" indent="-342900" algn="just">
              <a:lnSpc>
                <a:spcPct val="130000"/>
              </a:lnSpc>
              <a:buFont typeface="Wingdings" panose="05000000000000000000" pitchFamily="2" charset="2"/>
              <a:buChar char="ü"/>
            </a:pPr>
            <a:r>
              <a:rPr lang="it-IT" sz="2000" dirty="0">
                <a:solidFill>
                  <a:srgbClr val="C00000"/>
                </a:solidFill>
              </a:rPr>
              <a:t>In calo la permanenza media da 8,5 a </a:t>
            </a:r>
            <a:r>
              <a:rPr lang="it-IT" sz="2000" dirty="0" smtClean="0">
                <a:solidFill>
                  <a:srgbClr val="C00000"/>
                </a:solidFill>
              </a:rPr>
              <a:t>6,6 </a:t>
            </a:r>
            <a:r>
              <a:rPr lang="it-IT" sz="2000" dirty="0">
                <a:solidFill>
                  <a:srgbClr val="C00000"/>
                </a:solidFill>
              </a:rPr>
              <a:t>notti</a:t>
            </a:r>
          </a:p>
        </p:txBody>
      </p:sp>
      <p:sp>
        <p:nvSpPr>
          <p:cNvPr id="5" name="Ovale 4"/>
          <p:cNvSpPr/>
          <p:nvPr/>
        </p:nvSpPr>
        <p:spPr>
          <a:xfrm>
            <a:off x="144379" y="6256422"/>
            <a:ext cx="994611" cy="417094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600" b="1" dirty="0">
                <a:solidFill>
                  <a:schemeClr val="bg1"/>
                </a:solidFill>
              </a:rPr>
              <a:t>23,5%</a:t>
            </a:r>
          </a:p>
        </p:txBody>
      </p:sp>
      <p:sp>
        <p:nvSpPr>
          <p:cNvPr id="12" name="Ovale 11"/>
          <p:cNvSpPr/>
          <p:nvPr/>
        </p:nvSpPr>
        <p:spPr>
          <a:xfrm>
            <a:off x="4364735" y="6256422"/>
            <a:ext cx="994611" cy="417094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600" b="1" dirty="0" smtClean="0">
                <a:solidFill>
                  <a:schemeClr val="bg1"/>
                </a:solidFill>
              </a:rPr>
              <a:t>20,9%</a:t>
            </a:r>
            <a:endParaRPr lang="it-IT" sz="1600" b="1" dirty="0">
              <a:solidFill>
                <a:schemeClr val="bg1"/>
              </a:solidFill>
            </a:endParaRPr>
          </a:p>
        </p:txBody>
      </p:sp>
      <p:sp>
        <p:nvSpPr>
          <p:cNvPr id="7" name="CasellaDiTesto 6"/>
          <p:cNvSpPr txBox="1"/>
          <p:nvPr/>
        </p:nvSpPr>
        <p:spPr>
          <a:xfrm>
            <a:off x="1568596" y="6321643"/>
            <a:ext cx="238225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i="1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← </a:t>
            </a:r>
            <a:r>
              <a:rPr lang="it-IT" i="1" dirty="0">
                <a:solidFill>
                  <a:schemeClr val="accent1">
                    <a:lumMod val="50000"/>
                  </a:schemeClr>
                </a:solidFill>
              </a:rPr>
              <a:t>Quota di mercato </a:t>
            </a:r>
            <a:r>
              <a:rPr lang="it-IT" i="1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→</a:t>
            </a:r>
            <a:endParaRPr lang="it-IT" i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4" name="Ovale 13"/>
          <p:cNvSpPr/>
          <p:nvPr/>
        </p:nvSpPr>
        <p:spPr>
          <a:xfrm>
            <a:off x="6402047" y="6256422"/>
            <a:ext cx="994611" cy="417094"/>
          </a:xfrm>
          <a:prstGeom prst="ellipse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600" b="1" dirty="0">
                <a:solidFill>
                  <a:schemeClr val="bg1"/>
                </a:solidFill>
              </a:rPr>
              <a:t>76,5%</a:t>
            </a:r>
          </a:p>
        </p:txBody>
      </p:sp>
      <p:sp>
        <p:nvSpPr>
          <p:cNvPr id="15" name="Ovale 14"/>
          <p:cNvSpPr/>
          <p:nvPr/>
        </p:nvSpPr>
        <p:spPr>
          <a:xfrm>
            <a:off x="10585827" y="6256422"/>
            <a:ext cx="994611" cy="417094"/>
          </a:xfrm>
          <a:prstGeom prst="ellipse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600" b="1" dirty="0" smtClean="0">
                <a:solidFill>
                  <a:schemeClr val="bg1"/>
                </a:solidFill>
              </a:rPr>
              <a:t>79,1%</a:t>
            </a:r>
            <a:endParaRPr lang="it-IT" sz="1600" b="1" dirty="0">
              <a:solidFill>
                <a:schemeClr val="bg1"/>
              </a:solidFill>
            </a:endParaRPr>
          </a:p>
        </p:txBody>
      </p:sp>
      <p:sp>
        <p:nvSpPr>
          <p:cNvPr id="16" name="CasellaDiTesto 15"/>
          <p:cNvSpPr txBox="1"/>
          <p:nvPr/>
        </p:nvSpPr>
        <p:spPr>
          <a:xfrm>
            <a:off x="7824500" y="6280303"/>
            <a:ext cx="238225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i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← </a:t>
            </a:r>
            <a:r>
              <a:rPr lang="it-IT" i="1" dirty="0">
                <a:solidFill>
                  <a:srgbClr val="C00000"/>
                </a:solidFill>
              </a:rPr>
              <a:t>Quota di mercato </a:t>
            </a:r>
            <a:r>
              <a:rPr lang="it-IT" i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→</a:t>
            </a:r>
            <a:endParaRPr lang="it-IT" i="1" dirty="0">
              <a:solidFill>
                <a:srgbClr val="C00000"/>
              </a:solidFill>
            </a:endParaRPr>
          </a:p>
        </p:txBody>
      </p:sp>
      <p:pic>
        <p:nvPicPr>
          <p:cNvPr id="2" name="Immagine 1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55458" y="3235582"/>
            <a:ext cx="5048636" cy="2889401"/>
          </a:xfrm>
          <a:prstGeom prst="rect">
            <a:avLst/>
          </a:prstGeom>
        </p:spPr>
      </p:pic>
      <p:pic>
        <p:nvPicPr>
          <p:cNvPr id="4" name="Immagine 3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433238" y="3235581"/>
            <a:ext cx="5048636" cy="28894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72672138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200">
        <p:dissolve/>
      </p:transition>
    </mc:Choice>
    <mc:Fallback>
      <p:transition spd="slow">
        <p:dissolv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asellaDiTesto 5"/>
          <p:cNvSpPr txBox="1"/>
          <p:nvPr/>
        </p:nvSpPr>
        <p:spPr>
          <a:xfrm>
            <a:off x="256673" y="128336"/>
            <a:ext cx="1147010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800" b="1" cap="small" dirty="0">
                <a:solidFill>
                  <a:schemeClr val="accent1">
                    <a:lumMod val="50000"/>
                  </a:schemeClr>
                </a:solidFill>
              </a:rPr>
              <a:t>Trend </a:t>
            </a:r>
            <a:r>
              <a:rPr lang="it-IT" sz="3200" b="1" cap="small" dirty="0">
                <a:solidFill>
                  <a:srgbClr val="C00000"/>
                </a:solidFill>
              </a:rPr>
              <a:t>Offerta Ricettiva </a:t>
            </a:r>
            <a:r>
              <a:rPr lang="it-IT" sz="2800" b="1" cap="small" dirty="0">
                <a:solidFill>
                  <a:schemeClr val="accent1">
                    <a:lumMod val="50000"/>
                  </a:schemeClr>
                </a:solidFill>
              </a:rPr>
              <a:t>per Tipologia Ricettiva – Periodo </a:t>
            </a:r>
            <a:r>
              <a:rPr lang="it-IT" sz="2800" b="1" cap="small" dirty="0" smtClean="0">
                <a:solidFill>
                  <a:schemeClr val="accent1">
                    <a:lumMod val="50000"/>
                  </a:schemeClr>
                </a:solidFill>
              </a:rPr>
              <a:t>2010-2018 </a:t>
            </a:r>
            <a:endParaRPr lang="it-IT" sz="2800" b="1" cap="small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1" name="CasellaDiTesto 10"/>
          <p:cNvSpPr txBox="1"/>
          <p:nvPr/>
        </p:nvSpPr>
        <p:spPr>
          <a:xfrm>
            <a:off x="141811" y="713111"/>
            <a:ext cx="6031832" cy="2308324"/>
          </a:xfrm>
          <a:prstGeom prst="rect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txBody>
          <a:bodyPr wrap="square" rtlCol="0">
            <a:spAutoFit/>
          </a:bodyPr>
          <a:lstStyle/>
          <a:p>
            <a:pPr algn="ctr">
              <a:lnSpc>
                <a:spcPct val="120000"/>
              </a:lnSpc>
            </a:pPr>
            <a:r>
              <a:rPr lang="it-IT" sz="2000" b="1" dirty="0">
                <a:solidFill>
                  <a:schemeClr val="accent1">
                    <a:lumMod val="50000"/>
                  </a:schemeClr>
                </a:solidFill>
              </a:rPr>
              <a:t>Esercizi Alberghieri</a:t>
            </a:r>
          </a:p>
          <a:p>
            <a:pPr marL="342900" indent="-342900" algn="just">
              <a:lnSpc>
                <a:spcPct val="120000"/>
              </a:lnSpc>
              <a:buFont typeface="Wingdings" panose="05000000000000000000" pitchFamily="2" charset="2"/>
              <a:buChar char="ü"/>
            </a:pPr>
            <a:r>
              <a:rPr lang="it-IT" sz="2000" dirty="0">
                <a:solidFill>
                  <a:schemeClr val="accent1">
                    <a:lumMod val="50000"/>
                  </a:schemeClr>
                </a:solidFill>
              </a:rPr>
              <a:t>42 esercizi, 3.548 posti letto e </a:t>
            </a:r>
            <a:r>
              <a:rPr lang="it-IT" sz="2000" dirty="0" smtClean="0">
                <a:solidFill>
                  <a:schemeClr val="accent1">
                    <a:lumMod val="50000"/>
                  </a:schemeClr>
                </a:solidFill>
              </a:rPr>
              <a:t>1.598 </a:t>
            </a:r>
            <a:r>
              <a:rPr lang="it-IT" sz="2000" dirty="0">
                <a:solidFill>
                  <a:schemeClr val="accent1">
                    <a:lumMod val="50000"/>
                  </a:schemeClr>
                </a:solidFill>
              </a:rPr>
              <a:t>camere nel </a:t>
            </a:r>
            <a:r>
              <a:rPr lang="it-IT" sz="2000" dirty="0" smtClean="0">
                <a:solidFill>
                  <a:schemeClr val="accent1">
                    <a:lumMod val="50000"/>
                  </a:schemeClr>
                </a:solidFill>
              </a:rPr>
              <a:t>2018</a:t>
            </a:r>
            <a:endParaRPr lang="it-IT" sz="2000" dirty="0">
              <a:solidFill>
                <a:schemeClr val="accent1">
                  <a:lumMod val="50000"/>
                </a:schemeClr>
              </a:solidFill>
            </a:endParaRPr>
          </a:p>
          <a:p>
            <a:pPr algn="just">
              <a:lnSpc>
                <a:spcPct val="120000"/>
              </a:lnSpc>
            </a:pPr>
            <a:r>
              <a:rPr lang="it-IT" sz="2000" i="1" dirty="0">
                <a:solidFill>
                  <a:schemeClr val="accent1">
                    <a:lumMod val="50000"/>
                  </a:schemeClr>
                </a:solidFill>
              </a:rPr>
              <a:t>Periodo </a:t>
            </a:r>
            <a:r>
              <a:rPr lang="it-IT" sz="2000" i="1" dirty="0" smtClean="0">
                <a:solidFill>
                  <a:schemeClr val="accent1">
                    <a:lumMod val="50000"/>
                  </a:schemeClr>
                </a:solidFill>
              </a:rPr>
              <a:t>2010-2018:</a:t>
            </a:r>
            <a:endParaRPr lang="it-IT" sz="2000" i="1" dirty="0">
              <a:solidFill>
                <a:schemeClr val="accent1">
                  <a:lumMod val="50000"/>
                </a:schemeClr>
              </a:solidFill>
            </a:endParaRPr>
          </a:p>
          <a:p>
            <a:pPr marL="342900" indent="-342900" algn="just">
              <a:lnSpc>
                <a:spcPct val="120000"/>
              </a:lnSpc>
              <a:buFont typeface="Wingdings" panose="05000000000000000000" pitchFamily="2" charset="2"/>
              <a:buChar char="ü"/>
            </a:pPr>
            <a:r>
              <a:rPr lang="it-IT" sz="2000" dirty="0">
                <a:solidFill>
                  <a:schemeClr val="accent1">
                    <a:lumMod val="50000"/>
                  </a:schemeClr>
                </a:solidFill>
              </a:rPr>
              <a:t>+1 esercizio </a:t>
            </a:r>
          </a:p>
          <a:p>
            <a:pPr marL="342900" indent="-342900" algn="just">
              <a:lnSpc>
                <a:spcPct val="120000"/>
              </a:lnSpc>
              <a:buFont typeface="Wingdings" panose="05000000000000000000" pitchFamily="2" charset="2"/>
              <a:buChar char="ü"/>
            </a:pPr>
            <a:r>
              <a:rPr lang="it-IT" sz="2000" dirty="0">
                <a:solidFill>
                  <a:schemeClr val="accent1">
                    <a:lumMod val="50000"/>
                  </a:schemeClr>
                </a:solidFill>
              </a:rPr>
              <a:t>+49 posti letto (+1,4</a:t>
            </a:r>
            <a:r>
              <a:rPr lang="it-IT" sz="2000" dirty="0" smtClean="0">
                <a:solidFill>
                  <a:schemeClr val="accent1">
                    <a:lumMod val="50000"/>
                  </a:schemeClr>
                </a:solidFill>
              </a:rPr>
              <a:t>%)</a:t>
            </a:r>
            <a:endParaRPr lang="it-IT" sz="2000" dirty="0">
              <a:solidFill>
                <a:schemeClr val="accent1">
                  <a:lumMod val="50000"/>
                </a:schemeClr>
              </a:solidFill>
            </a:endParaRPr>
          </a:p>
          <a:p>
            <a:pPr marL="342900" indent="-342900" algn="just">
              <a:lnSpc>
                <a:spcPct val="120000"/>
              </a:lnSpc>
              <a:buFont typeface="Wingdings" panose="05000000000000000000" pitchFamily="2" charset="2"/>
              <a:buChar char="ü"/>
            </a:pPr>
            <a:r>
              <a:rPr lang="it-IT" sz="2000" dirty="0" smtClean="0">
                <a:solidFill>
                  <a:schemeClr val="accent1">
                    <a:lumMod val="50000"/>
                  </a:schemeClr>
                </a:solidFill>
              </a:rPr>
              <a:t>+ 1 esercizio per i 4 stelle e le </a:t>
            </a:r>
            <a:r>
              <a:rPr lang="it-IT" sz="2000" dirty="0" err="1" smtClean="0">
                <a:solidFill>
                  <a:schemeClr val="accent1">
                    <a:lumMod val="50000"/>
                  </a:schemeClr>
                </a:solidFill>
              </a:rPr>
              <a:t>Rta</a:t>
            </a:r>
            <a:r>
              <a:rPr lang="it-IT" sz="2000" dirty="0" smtClean="0">
                <a:solidFill>
                  <a:schemeClr val="accent1">
                    <a:lumMod val="50000"/>
                  </a:schemeClr>
                </a:solidFill>
              </a:rPr>
              <a:t>, -1 es. per i 3 stelle</a:t>
            </a:r>
            <a:endParaRPr lang="it-IT" sz="20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8" name="CasellaDiTesto 7"/>
          <p:cNvSpPr txBox="1"/>
          <p:nvPr/>
        </p:nvSpPr>
        <p:spPr>
          <a:xfrm>
            <a:off x="6413596" y="713111"/>
            <a:ext cx="5696231" cy="22713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20000"/>
              </a:lnSpc>
            </a:pPr>
            <a:r>
              <a:rPr lang="it-IT" sz="2000" b="1" dirty="0">
                <a:solidFill>
                  <a:srgbClr val="C00000"/>
                </a:solidFill>
              </a:rPr>
              <a:t>Esercizi Extralberghiere</a:t>
            </a:r>
          </a:p>
          <a:p>
            <a:pPr marL="342900" indent="-342900" algn="just">
              <a:lnSpc>
                <a:spcPct val="120000"/>
              </a:lnSpc>
              <a:buFont typeface="Wingdings" panose="05000000000000000000" pitchFamily="2" charset="2"/>
              <a:buChar char="ü"/>
            </a:pPr>
            <a:r>
              <a:rPr lang="it-IT" sz="2000" dirty="0" smtClean="0">
                <a:solidFill>
                  <a:srgbClr val="C00000"/>
                </a:solidFill>
              </a:rPr>
              <a:t>110 </a:t>
            </a:r>
            <a:r>
              <a:rPr lang="it-IT" sz="2000" dirty="0">
                <a:solidFill>
                  <a:srgbClr val="C00000"/>
                </a:solidFill>
              </a:rPr>
              <a:t>esercizi e </a:t>
            </a:r>
            <a:r>
              <a:rPr lang="it-IT" sz="2000" dirty="0" smtClean="0">
                <a:solidFill>
                  <a:srgbClr val="C00000"/>
                </a:solidFill>
              </a:rPr>
              <a:t>16.268 </a:t>
            </a:r>
            <a:r>
              <a:rPr lang="it-IT" sz="2000" dirty="0">
                <a:solidFill>
                  <a:srgbClr val="C00000"/>
                </a:solidFill>
              </a:rPr>
              <a:t>posti letto nel </a:t>
            </a:r>
            <a:r>
              <a:rPr lang="it-IT" sz="2000" dirty="0" smtClean="0">
                <a:solidFill>
                  <a:srgbClr val="C00000"/>
                </a:solidFill>
              </a:rPr>
              <a:t>2018</a:t>
            </a:r>
            <a:endParaRPr lang="it-IT" sz="2000" dirty="0">
              <a:solidFill>
                <a:srgbClr val="C00000"/>
              </a:solidFill>
            </a:endParaRPr>
          </a:p>
          <a:p>
            <a:pPr algn="just">
              <a:lnSpc>
                <a:spcPct val="120000"/>
              </a:lnSpc>
            </a:pPr>
            <a:r>
              <a:rPr lang="it-IT" sz="2000" i="1" dirty="0">
                <a:solidFill>
                  <a:srgbClr val="C00000"/>
                </a:solidFill>
              </a:rPr>
              <a:t>Periodo </a:t>
            </a:r>
            <a:r>
              <a:rPr lang="it-IT" sz="2000" i="1" dirty="0" smtClean="0">
                <a:solidFill>
                  <a:srgbClr val="C00000"/>
                </a:solidFill>
              </a:rPr>
              <a:t>2010-2018:</a:t>
            </a:r>
            <a:endParaRPr lang="it-IT" sz="2000" i="1" dirty="0">
              <a:solidFill>
                <a:srgbClr val="C00000"/>
              </a:solidFill>
            </a:endParaRPr>
          </a:p>
          <a:p>
            <a:pPr marL="342900" indent="-342900" algn="just">
              <a:lnSpc>
                <a:spcPct val="120000"/>
              </a:lnSpc>
              <a:buFont typeface="Wingdings" panose="05000000000000000000" pitchFamily="2" charset="2"/>
              <a:buChar char="ü"/>
            </a:pPr>
            <a:r>
              <a:rPr lang="it-IT" sz="2000" dirty="0">
                <a:solidFill>
                  <a:srgbClr val="C00000"/>
                </a:solidFill>
              </a:rPr>
              <a:t>+</a:t>
            </a:r>
            <a:r>
              <a:rPr lang="it-IT" sz="2000" dirty="0" smtClean="0">
                <a:solidFill>
                  <a:srgbClr val="C00000"/>
                </a:solidFill>
              </a:rPr>
              <a:t>37 </a:t>
            </a:r>
            <a:r>
              <a:rPr lang="it-IT" sz="2000" dirty="0">
                <a:solidFill>
                  <a:srgbClr val="C00000"/>
                </a:solidFill>
              </a:rPr>
              <a:t>esercizi</a:t>
            </a:r>
          </a:p>
          <a:p>
            <a:pPr marL="342900" indent="-342900" algn="just">
              <a:lnSpc>
                <a:spcPct val="120000"/>
              </a:lnSpc>
              <a:buFont typeface="Wingdings" panose="05000000000000000000" pitchFamily="2" charset="2"/>
              <a:buChar char="ü"/>
            </a:pPr>
            <a:r>
              <a:rPr lang="it-IT" sz="2000" dirty="0" smtClean="0">
                <a:solidFill>
                  <a:srgbClr val="C00000"/>
                </a:solidFill>
              </a:rPr>
              <a:t>+480 </a:t>
            </a:r>
            <a:r>
              <a:rPr lang="it-IT" sz="2000" dirty="0">
                <a:solidFill>
                  <a:srgbClr val="C00000"/>
                </a:solidFill>
              </a:rPr>
              <a:t>posti letto </a:t>
            </a:r>
            <a:r>
              <a:rPr lang="it-IT" sz="2000" dirty="0" smtClean="0">
                <a:solidFill>
                  <a:srgbClr val="C00000"/>
                </a:solidFill>
              </a:rPr>
              <a:t>(+3,0%)</a:t>
            </a:r>
            <a:endParaRPr lang="it-IT" sz="2000" dirty="0">
              <a:solidFill>
                <a:srgbClr val="C00000"/>
              </a:solidFill>
            </a:endParaRPr>
          </a:p>
          <a:p>
            <a:pPr marL="342900" indent="-342900" algn="just">
              <a:lnSpc>
                <a:spcPct val="120000"/>
              </a:lnSpc>
              <a:buFont typeface="Wingdings" panose="05000000000000000000" pitchFamily="2" charset="2"/>
              <a:buChar char="ü"/>
            </a:pPr>
            <a:r>
              <a:rPr lang="it-IT" dirty="0" smtClean="0">
                <a:solidFill>
                  <a:srgbClr val="C00000"/>
                </a:solidFill>
              </a:rPr>
              <a:t>Crescono agriturismi</a:t>
            </a:r>
            <a:r>
              <a:rPr lang="it-IT" dirty="0">
                <a:solidFill>
                  <a:srgbClr val="C00000"/>
                </a:solidFill>
              </a:rPr>
              <a:t>, </a:t>
            </a:r>
            <a:r>
              <a:rPr lang="it-IT" dirty="0" smtClean="0">
                <a:solidFill>
                  <a:srgbClr val="C00000"/>
                </a:solidFill>
              </a:rPr>
              <a:t>affittacamere, alloggi privati e </a:t>
            </a:r>
            <a:r>
              <a:rPr lang="it-IT" dirty="0" err="1" smtClean="0">
                <a:solidFill>
                  <a:srgbClr val="C00000"/>
                </a:solidFill>
              </a:rPr>
              <a:t>cav</a:t>
            </a:r>
            <a:endParaRPr lang="it-IT" dirty="0">
              <a:solidFill>
                <a:srgbClr val="C00000"/>
              </a:solidFill>
            </a:endParaRPr>
          </a:p>
        </p:txBody>
      </p:sp>
      <p:sp>
        <p:nvSpPr>
          <p:cNvPr id="5" name="Ovale 4"/>
          <p:cNvSpPr/>
          <p:nvPr/>
        </p:nvSpPr>
        <p:spPr>
          <a:xfrm>
            <a:off x="144379" y="6256422"/>
            <a:ext cx="994611" cy="417094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600" b="1" dirty="0">
                <a:solidFill>
                  <a:schemeClr val="bg1"/>
                </a:solidFill>
              </a:rPr>
              <a:t>18,1%</a:t>
            </a:r>
          </a:p>
        </p:txBody>
      </p:sp>
      <p:sp>
        <p:nvSpPr>
          <p:cNvPr id="12" name="Ovale 11"/>
          <p:cNvSpPr/>
          <p:nvPr/>
        </p:nvSpPr>
        <p:spPr>
          <a:xfrm>
            <a:off x="4328159" y="6256422"/>
            <a:ext cx="994611" cy="417094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600" b="1" dirty="0" smtClean="0">
                <a:solidFill>
                  <a:schemeClr val="bg1"/>
                </a:solidFill>
              </a:rPr>
              <a:t>17,9%</a:t>
            </a:r>
            <a:endParaRPr lang="it-IT" sz="1600" b="1" dirty="0">
              <a:solidFill>
                <a:schemeClr val="bg1"/>
              </a:solidFill>
            </a:endParaRPr>
          </a:p>
        </p:txBody>
      </p:sp>
      <p:sp>
        <p:nvSpPr>
          <p:cNvPr id="7" name="CasellaDiTesto 6"/>
          <p:cNvSpPr txBox="1"/>
          <p:nvPr/>
        </p:nvSpPr>
        <p:spPr>
          <a:xfrm>
            <a:off x="1570842" y="6280303"/>
            <a:ext cx="238225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i="1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← </a:t>
            </a:r>
            <a:r>
              <a:rPr lang="it-IT" i="1" dirty="0">
                <a:solidFill>
                  <a:schemeClr val="accent1">
                    <a:lumMod val="50000"/>
                  </a:schemeClr>
                </a:solidFill>
              </a:rPr>
              <a:t>Quota di mercato </a:t>
            </a:r>
            <a:r>
              <a:rPr lang="it-IT" i="1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→</a:t>
            </a:r>
            <a:endParaRPr lang="it-IT" i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4" name="Ovale 13"/>
          <p:cNvSpPr/>
          <p:nvPr/>
        </p:nvSpPr>
        <p:spPr>
          <a:xfrm>
            <a:off x="6487391" y="6256422"/>
            <a:ext cx="994611" cy="417094"/>
          </a:xfrm>
          <a:prstGeom prst="ellipse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600" b="1" dirty="0">
                <a:solidFill>
                  <a:schemeClr val="bg1"/>
                </a:solidFill>
              </a:rPr>
              <a:t>81,9%</a:t>
            </a:r>
          </a:p>
        </p:txBody>
      </p:sp>
      <p:sp>
        <p:nvSpPr>
          <p:cNvPr id="15" name="Ovale 14"/>
          <p:cNvSpPr/>
          <p:nvPr/>
        </p:nvSpPr>
        <p:spPr>
          <a:xfrm>
            <a:off x="10578768" y="6258348"/>
            <a:ext cx="994611" cy="417094"/>
          </a:xfrm>
          <a:prstGeom prst="ellipse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600" b="1" dirty="0" smtClean="0">
                <a:solidFill>
                  <a:schemeClr val="bg1"/>
                </a:solidFill>
              </a:rPr>
              <a:t>82,1%</a:t>
            </a:r>
            <a:endParaRPr lang="it-IT" sz="1600" b="1" dirty="0">
              <a:solidFill>
                <a:schemeClr val="bg1"/>
              </a:solidFill>
            </a:endParaRPr>
          </a:p>
        </p:txBody>
      </p:sp>
      <p:sp>
        <p:nvSpPr>
          <p:cNvPr id="16" name="CasellaDiTesto 15"/>
          <p:cNvSpPr txBox="1"/>
          <p:nvPr/>
        </p:nvSpPr>
        <p:spPr>
          <a:xfrm>
            <a:off x="7932622" y="6280303"/>
            <a:ext cx="238225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i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← </a:t>
            </a:r>
            <a:r>
              <a:rPr lang="it-IT" i="1" dirty="0">
                <a:solidFill>
                  <a:srgbClr val="C00000"/>
                </a:solidFill>
              </a:rPr>
              <a:t>Quota di mercato </a:t>
            </a:r>
            <a:r>
              <a:rPr lang="it-IT" i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→</a:t>
            </a:r>
            <a:endParaRPr lang="it-IT" i="1" dirty="0">
              <a:solidFill>
                <a:srgbClr val="C00000"/>
              </a:solidFill>
            </a:endParaRPr>
          </a:p>
        </p:txBody>
      </p:sp>
      <p:pic>
        <p:nvPicPr>
          <p:cNvPr id="2" name="Immagine 1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47596" y="3228699"/>
            <a:ext cx="5048636" cy="2889401"/>
          </a:xfrm>
          <a:prstGeom prst="rect">
            <a:avLst/>
          </a:prstGeom>
        </p:spPr>
      </p:pic>
      <p:pic>
        <p:nvPicPr>
          <p:cNvPr id="3" name="Immagine 2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451591" y="3228699"/>
            <a:ext cx="5048636" cy="28878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29239429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200">
        <p:dissolve/>
      </p:transition>
    </mc:Choice>
    <mc:Fallback>
      <p:transition spd="slow">
        <p:dissolv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asellaDiTesto 5"/>
          <p:cNvSpPr txBox="1"/>
          <p:nvPr/>
        </p:nvSpPr>
        <p:spPr>
          <a:xfrm>
            <a:off x="256673" y="128336"/>
            <a:ext cx="883855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800" b="1" cap="small" dirty="0">
                <a:solidFill>
                  <a:schemeClr val="accent1">
                    <a:lumMod val="50000"/>
                  </a:schemeClr>
                </a:solidFill>
              </a:rPr>
              <a:t>Trend Flussi Turistici per Provenienza – Periodo </a:t>
            </a:r>
            <a:r>
              <a:rPr lang="it-IT" sz="2800" b="1" cap="small" dirty="0" smtClean="0">
                <a:solidFill>
                  <a:schemeClr val="accent1">
                    <a:lumMod val="50000"/>
                  </a:schemeClr>
                </a:solidFill>
              </a:rPr>
              <a:t>2010-2018 </a:t>
            </a:r>
            <a:endParaRPr lang="it-IT" sz="2800" b="1" cap="small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1" name="CasellaDiTesto 10"/>
          <p:cNvSpPr txBox="1"/>
          <p:nvPr/>
        </p:nvSpPr>
        <p:spPr>
          <a:xfrm>
            <a:off x="126698" y="718116"/>
            <a:ext cx="5408470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2400"/>
              </a:lnSpc>
            </a:pPr>
            <a:r>
              <a:rPr lang="it-IT" sz="2000" b="1" dirty="0">
                <a:solidFill>
                  <a:schemeClr val="accent1">
                    <a:lumMod val="50000"/>
                  </a:schemeClr>
                </a:solidFill>
              </a:rPr>
              <a:t>Turisti Italiani</a:t>
            </a:r>
          </a:p>
          <a:p>
            <a:pPr marL="342900" indent="-342900" algn="just">
              <a:lnSpc>
                <a:spcPct val="130000"/>
              </a:lnSpc>
              <a:buFont typeface="Wingdings" panose="05000000000000000000" pitchFamily="2" charset="2"/>
              <a:buChar char="ü"/>
            </a:pPr>
            <a:r>
              <a:rPr lang="it-IT" sz="2000" dirty="0">
                <a:solidFill>
                  <a:schemeClr val="accent1">
                    <a:lumMod val="50000"/>
                  </a:schemeClr>
                </a:solidFill>
              </a:rPr>
              <a:t>153 mila arrivi e </a:t>
            </a:r>
            <a:r>
              <a:rPr lang="it-IT" sz="2000" dirty="0" smtClean="0">
                <a:solidFill>
                  <a:schemeClr val="accent1">
                    <a:lumMod val="50000"/>
                  </a:schemeClr>
                </a:solidFill>
              </a:rPr>
              <a:t>847 </a:t>
            </a:r>
            <a:r>
              <a:rPr lang="it-IT" sz="2000" dirty="0">
                <a:solidFill>
                  <a:schemeClr val="accent1">
                    <a:lumMod val="50000"/>
                  </a:schemeClr>
                </a:solidFill>
              </a:rPr>
              <a:t>mila presenze nel </a:t>
            </a:r>
            <a:r>
              <a:rPr lang="it-IT" sz="2000" dirty="0" smtClean="0">
                <a:solidFill>
                  <a:schemeClr val="accent1">
                    <a:lumMod val="50000"/>
                  </a:schemeClr>
                </a:solidFill>
              </a:rPr>
              <a:t>2018</a:t>
            </a:r>
            <a:endParaRPr lang="it-IT" sz="2000" dirty="0">
              <a:solidFill>
                <a:schemeClr val="accent1">
                  <a:lumMod val="50000"/>
                </a:schemeClr>
              </a:solidFill>
            </a:endParaRPr>
          </a:p>
          <a:p>
            <a:pPr algn="just">
              <a:lnSpc>
                <a:spcPct val="130000"/>
              </a:lnSpc>
            </a:pPr>
            <a:r>
              <a:rPr lang="it-IT" sz="2000" i="1" dirty="0">
                <a:solidFill>
                  <a:schemeClr val="accent1">
                    <a:lumMod val="50000"/>
                  </a:schemeClr>
                </a:solidFill>
              </a:rPr>
              <a:t>Periodo </a:t>
            </a:r>
            <a:r>
              <a:rPr lang="it-IT" sz="2000" i="1" dirty="0" smtClean="0">
                <a:solidFill>
                  <a:schemeClr val="accent1">
                    <a:lumMod val="50000"/>
                  </a:schemeClr>
                </a:solidFill>
              </a:rPr>
              <a:t>2010-2018:</a:t>
            </a:r>
            <a:endParaRPr lang="it-IT" sz="2000" i="1" dirty="0">
              <a:solidFill>
                <a:schemeClr val="accent1">
                  <a:lumMod val="50000"/>
                </a:schemeClr>
              </a:solidFill>
            </a:endParaRPr>
          </a:p>
          <a:p>
            <a:pPr marL="342900" indent="-342900" algn="just">
              <a:lnSpc>
                <a:spcPct val="130000"/>
              </a:lnSpc>
              <a:buFont typeface="Wingdings" panose="05000000000000000000" pitchFamily="2" charset="2"/>
              <a:buChar char="ü"/>
            </a:pPr>
            <a:r>
              <a:rPr lang="it-IT" sz="2000" dirty="0">
                <a:solidFill>
                  <a:schemeClr val="accent1">
                    <a:lumMod val="50000"/>
                  </a:schemeClr>
                </a:solidFill>
              </a:rPr>
              <a:t>+31 mila arrivi (+</a:t>
            </a:r>
            <a:r>
              <a:rPr lang="it-IT" sz="2000" dirty="0" smtClean="0">
                <a:solidFill>
                  <a:schemeClr val="accent1">
                    <a:lumMod val="50000"/>
                  </a:schemeClr>
                </a:solidFill>
              </a:rPr>
              <a:t>25,3%)</a:t>
            </a:r>
            <a:endParaRPr lang="it-IT" sz="2000" dirty="0">
              <a:solidFill>
                <a:schemeClr val="accent1">
                  <a:lumMod val="50000"/>
                </a:schemeClr>
              </a:solidFill>
            </a:endParaRPr>
          </a:p>
          <a:p>
            <a:pPr marL="342900" indent="-342900" algn="just">
              <a:lnSpc>
                <a:spcPct val="130000"/>
              </a:lnSpc>
              <a:buFont typeface="Wingdings" panose="05000000000000000000" pitchFamily="2" charset="2"/>
              <a:buChar char="ü"/>
            </a:pPr>
            <a:r>
              <a:rPr lang="it-IT" sz="2000" dirty="0" smtClean="0">
                <a:solidFill>
                  <a:schemeClr val="accent1">
                    <a:lumMod val="50000"/>
                  </a:schemeClr>
                </a:solidFill>
              </a:rPr>
              <a:t>-12,5 </a:t>
            </a:r>
            <a:r>
              <a:rPr lang="it-IT" sz="2000" dirty="0">
                <a:solidFill>
                  <a:schemeClr val="accent1">
                    <a:lumMod val="50000"/>
                  </a:schemeClr>
                </a:solidFill>
              </a:rPr>
              <a:t>mila presenze </a:t>
            </a:r>
            <a:r>
              <a:rPr lang="it-IT" sz="2000" dirty="0" smtClean="0">
                <a:solidFill>
                  <a:schemeClr val="accent1">
                    <a:lumMod val="50000"/>
                  </a:schemeClr>
                </a:solidFill>
              </a:rPr>
              <a:t>(-1,5%)</a:t>
            </a:r>
            <a:endParaRPr lang="it-IT" sz="2000" dirty="0">
              <a:solidFill>
                <a:schemeClr val="accent1">
                  <a:lumMod val="50000"/>
                </a:schemeClr>
              </a:solidFill>
            </a:endParaRPr>
          </a:p>
          <a:p>
            <a:pPr marL="342900" indent="-342900" algn="just">
              <a:lnSpc>
                <a:spcPct val="130000"/>
              </a:lnSpc>
              <a:buFont typeface="Wingdings" panose="05000000000000000000" pitchFamily="2" charset="2"/>
              <a:buChar char="ü"/>
            </a:pPr>
            <a:r>
              <a:rPr lang="it-IT" sz="2000" dirty="0">
                <a:solidFill>
                  <a:schemeClr val="accent1">
                    <a:lumMod val="50000"/>
                  </a:schemeClr>
                </a:solidFill>
              </a:rPr>
              <a:t>In calo la permanenza media da 7,1 a </a:t>
            </a:r>
            <a:r>
              <a:rPr lang="it-IT" sz="2000" dirty="0" smtClean="0">
                <a:solidFill>
                  <a:schemeClr val="accent1">
                    <a:lumMod val="50000"/>
                  </a:schemeClr>
                </a:solidFill>
              </a:rPr>
              <a:t>5,5 </a:t>
            </a:r>
            <a:r>
              <a:rPr lang="it-IT" sz="2000" dirty="0">
                <a:solidFill>
                  <a:schemeClr val="accent1">
                    <a:lumMod val="50000"/>
                  </a:schemeClr>
                </a:solidFill>
              </a:rPr>
              <a:t>notti</a:t>
            </a:r>
          </a:p>
        </p:txBody>
      </p:sp>
      <p:sp>
        <p:nvSpPr>
          <p:cNvPr id="8" name="CasellaDiTesto 7"/>
          <p:cNvSpPr txBox="1"/>
          <p:nvPr/>
        </p:nvSpPr>
        <p:spPr>
          <a:xfrm>
            <a:off x="6436057" y="718116"/>
            <a:ext cx="5351682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2400"/>
              </a:lnSpc>
            </a:pPr>
            <a:r>
              <a:rPr lang="it-IT" sz="2000" b="1" dirty="0">
                <a:solidFill>
                  <a:srgbClr val="C00000"/>
                </a:solidFill>
              </a:rPr>
              <a:t>Turisti Stranieri</a:t>
            </a:r>
          </a:p>
          <a:p>
            <a:pPr marL="342900" indent="-342900" algn="just">
              <a:lnSpc>
                <a:spcPct val="130000"/>
              </a:lnSpc>
              <a:buFont typeface="Wingdings" panose="05000000000000000000" pitchFamily="2" charset="2"/>
              <a:buChar char="ü"/>
            </a:pPr>
            <a:r>
              <a:rPr lang="it-IT" sz="2000" dirty="0" smtClean="0">
                <a:solidFill>
                  <a:srgbClr val="C00000"/>
                </a:solidFill>
              </a:rPr>
              <a:t>74 </a:t>
            </a:r>
            <a:r>
              <a:rPr lang="it-IT" sz="2000" dirty="0">
                <a:solidFill>
                  <a:srgbClr val="C00000"/>
                </a:solidFill>
              </a:rPr>
              <a:t>mila arrivi e </a:t>
            </a:r>
            <a:r>
              <a:rPr lang="it-IT" sz="2000" dirty="0" smtClean="0">
                <a:solidFill>
                  <a:srgbClr val="C00000"/>
                </a:solidFill>
              </a:rPr>
              <a:t>515 </a:t>
            </a:r>
            <a:r>
              <a:rPr lang="it-IT" sz="2000" dirty="0">
                <a:solidFill>
                  <a:srgbClr val="C00000"/>
                </a:solidFill>
              </a:rPr>
              <a:t>mila presenze nel </a:t>
            </a:r>
            <a:r>
              <a:rPr lang="it-IT" sz="2000" dirty="0" smtClean="0">
                <a:solidFill>
                  <a:srgbClr val="C00000"/>
                </a:solidFill>
              </a:rPr>
              <a:t>2018</a:t>
            </a:r>
            <a:endParaRPr lang="it-IT" sz="2000" dirty="0">
              <a:solidFill>
                <a:srgbClr val="C00000"/>
              </a:solidFill>
            </a:endParaRPr>
          </a:p>
          <a:p>
            <a:pPr algn="just">
              <a:lnSpc>
                <a:spcPct val="130000"/>
              </a:lnSpc>
            </a:pPr>
            <a:r>
              <a:rPr lang="it-IT" sz="2000" i="1" dirty="0">
                <a:solidFill>
                  <a:srgbClr val="C00000"/>
                </a:solidFill>
              </a:rPr>
              <a:t>Periodo </a:t>
            </a:r>
            <a:r>
              <a:rPr lang="it-IT" sz="2000" i="1" dirty="0" smtClean="0">
                <a:solidFill>
                  <a:srgbClr val="C00000"/>
                </a:solidFill>
              </a:rPr>
              <a:t>2010-2018:</a:t>
            </a:r>
            <a:endParaRPr lang="it-IT" sz="2000" i="1" dirty="0">
              <a:solidFill>
                <a:srgbClr val="C00000"/>
              </a:solidFill>
            </a:endParaRPr>
          </a:p>
          <a:p>
            <a:pPr marL="342900" indent="-342900" algn="just">
              <a:lnSpc>
                <a:spcPct val="130000"/>
              </a:lnSpc>
              <a:buFont typeface="Wingdings" panose="05000000000000000000" pitchFamily="2" charset="2"/>
              <a:buChar char="ü"/>
            </a:pPr>
            <a:r>
              <a:rPr lang="it-IT" sz="2000" dirty="0">
                <a:solidFill>
                  <a:srgbClr val="C00000"/>
                </a:solidFill>
              </a:rPr>
              <a:t>+</a:t>
            </a:r>
            <a:r>
              <a:rPr lang="it-IT" sz="2000" dirty="0" smtClean="0">
                <a:solidFill>
                  <a:srgbClr val="C00000"/>
                </a:solidFill>
              </a:rPr>
              <a:t>23 </a:t>
            </a:r>
            <a:r>
              <a:rPr lang="it-IT" sz="2000" dirty="0">
                <a:solidFill>
                  <a:srgbClr val="C00000"/>
                </a:solidFill>
              </a:rPr>
              <a:t>mila arrivi (+</a:t>
            </a:r>
            <a:r>
              <a:rPr lang="it-IT" sz="2000" dirty="0" smtClean="0">
                <a:solidFill>
                  <a:srgbClr val="C00000"/>
                </a:solidFill>
              </a:rPr>
              <a:t>44,7%)</a:t>
            </a:r>
            <a:endParaRPr lang="it-IT" sz="2000" dirty="0">
              <a:solidFill>
                <a:srgbClr val="C00000"/>
              </a:solidFill>
            </a:endParaRPr>
          </a:p>
          <a:p>
            <a:pPr marL="342900" indent="-342900" algn="just">
              <a:lnSpc>
                <a:spcPct val="130000"/>
              </a:lnSpc>
              <a:buFont typeface="Wingdings" panose="05000000000000000000" pitchFamily="2" charset="2"/>
              <a:buChar char="ü"/>
            </a:pPr>
            <a:r>
              <a:rPr lang="it-IT" sz="2000" dirty="0">
                <a:solidFill>
                  <a:srgbClr val="C00000"/>
                </a:solidFill>
              </a:rPr>
              <a:t>+</a:t>
            </a:r>
            <a:r>
              <a:rPr lang="it-IT" sz="2000" dirty="0" smtClean="0">
                <a:solidFill>
                  <a:srgbClr val="C00000"/>
                </a:solidFill>
              </a:rPr>
              <a:t>120 </a:t>
            </a:r>
            <a:r>
              <a:rPr lang="it-IT" sz="2000" dirty="0">
                <a:solidFill>
                  <a:srgbClr val="C00000"/>
                </a:solidFill>
              </a:rPr>
              <a:t>mila presenze </a:t>
            </a:r>
            <a:r>
              <a:rPr lang="it-IT" sz="2000" dirty="0" smtClean="0">
                <a:solidFill>
                  <a:srgbClr val="C00000"/>
                </a:solidFill>
              </a:rPr>
              <a:t>(+30,3%)</a:t>
            </a:r>
            <a:endParaRPr lang="it-IT" sz="2000" dirty="0">
              <a:solidFill>
                <a:srgbClr val="C00000"/>
              </a:solidFill>
            </a:endParaRPr>
          </a:p>
          <a:p>
            <a:pPr marL="342900" indent="-342900" algn="just">
              <a:lnSpc>
                <a:spcPct val="130000"/>
              </a:lnSpc>
              <a:buFont typeface="Wingdings" panose="05000000000000000000" pitchFamily="2" charset="2"/>
              <a:buChar char="ü"/>
            </a:pPr>
            <a:r>
              <a:rPr lang="it-IT" sz="2000" dirty="0">
                <a:solidFill>
                  <a:srgbClr val="C00000"/>
                </a:solidFill>
              </a:rPr>
              <a:t>In calo la permanenza media da 7,8 a </a:t>
            </a:r>
            <a:r>
              <a:rPr lang="it-IT" sz="2000" dirty="0" smtClean="0">
                <a:solidFill>
                  <a:srgbClr val="C00000"/>
                </a:solidFill>
              </a:rPr>
              <a:t>7,0 </a:t>
            </a:r>
            <a:r>
              <a:rPr lang="it-IT" sz="2000" dirty="0">
                <a:solidFill>
                  <a:srgbClr val="C00000"/>
                </a:solidFill>
              </a:rPr>
              <a:t>notti</a:t>
            </a:r>
          </a:p>
        </p:txBody>
      </p:sp>
      <p:sp>
        <p:nvSpPr>
          <p:cNvPr id="5" name="Ovale 4"/>
          <p:cNvSpPr/>
          <p:nvPr/>
        </p:nvSpPr>
        <p:spPr>
          <a:xfrm>
            <a:off x="144379" y="6256422"/>
            <a:ext cx="994611" cy="417094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600" b="1" dirty="0">
                <a:solidFill>
                  <a:schemeClr val="bg1"/>
                </a:solidFill>
              </a:rPr>
              <a:t>68,5%</a:t>
            </a:r>
          </a:p>
        </p:txBody>
      </p:sp>
      <p:sp>
        <p:nvSpPr>
          <p:cNvPr id="12" name="Ovale 11"/>
          <p:cNvSpPr/>
          <p:nvPr/>
        </p:nvSpPr>
        <p:spPr>
          <a:xfrm>
            <a:off x="4328159" y="6256422"/>
            <a:ext cx="994611" cy="417094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600" b="1" dirty="0" smtClean="0">
                <a:solidFill>
                  <a:schemeClr val="bg1"/>
                </a:solidFill>
              </a:rPr>
              <a:t>62,2%</a:t>
            </a:r>
            <a:endParaRPr lang="it-IT" sz="1600" b="1" dirty="0">
              <a:solidFill>
                <a:schemeClr val="bg1"/>
              </a:solidFill>
            </a:endParaRPr>
          </a:p>
        </p:txBody>
      </p:sp>
      <p:sp>
        <p:nvSpPr>
          <p:cNvPr id="7" name="CasellaDiTesto 6"/>
          <p:cNvSpPr txBox="1"/>
          <p:nvPr/>
        </p:nvSpPr>
        <p:spPr>
          <a:xfrm>
            <a:off x="1582731" y="6280303"/>
            <a:ext cx="238225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i="1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← </a:t>
            </a:r>
            <a:r>
              <a:rPr lang="it-IT" i="1" dirty="0">
                <a:solidFill>
                  <a:schemeClr val="accent1">
                    <a:lumMod val="50000"/>
                  </a:schemeClr>
                </a:solidFill>
              </a:rPr>
              <a:t>Quota di mercato </a:t>
            </a:r>
            <a:r>
              <a:rPr lang="it-IT" i="1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→</a:t>
            </a:r>
            <a:endParaRPr lang="it-IT" i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4" name="Ovale 13"/>
          <p:cNvSpPr/>
          <p:nvPr/>
        </p:nvSpPr>
        <p:spPr>
          <a:xfrm>
            <a:off x="6487391" y="6256422"/>
            <a:ext cx="994611" cy="417094"/>
          </a:xfrm>
          <a:prstGeom prst="ellipse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600" b="1" dirty="0">
                <a:solidFill>
                  <a:schemeClr val="bg1"/>
                </a:solidFill>
              </a:rPr>
              <a:t>31,5%</a:t>
            </a:r>
          </a:p>
        </p:txBody>
      </p:sp>
      <p:sp>
        <p:nvSpPr>
          <p:cNvPr id="15" name="Ovale 14"/>
          <p:cNvSpPr/>
          <p:nvPr/>
        </p:nvSpPr>
        <p:spPr>
          <a:xfrm>
            <a:off x="10658979" y="6256422"/>
            <a:ext cx="994611" cy="417094"/>
          </a:xfrm>
          <a:prstGeom prst="ellipse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600" b="1" dirty="0" smtClean="0">
                <a:solidFill>
                  <a:schemeClr val="bg1"/>
                </a:solidFill>
              </a:rPr>
              <a:t>37,8%</a:t>
            </a:r>
            <a:endParaRPr lang="it-IT" sz="1600" b="1" dirty="0">
              <a:solidFill>
                <a:schemeClr val="bg1"/>
              </a:solidFill>
            </a:endParaRPr>
          </a:p>
        </p:txBody>
      </p:sp>
      <p:sp>
        <p:nvSpPr>
          <p:cNvPr id="16" name="CasellaDiTesto 15"/>
          <p:cNvSpPr txBox="1"/>
          <p:nvPr/>
        </p:nvSpPr>
        <p:spPr>
          <a:xfrm>
            <a:off x="7957347" y="6280303"/>
            <a:ext cx="238225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i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← </a:t>
            </a:r>
            <a:r>
              <a:rPr lang="it-IT" i="1" dirty="0">
                <a:solidFill>
                  <a:srgbClr val="C00000"/>
                </a:solidFill>
              </a:rPr>
              <a:t>Quota di mercato </a:t>
            </a:r>
            <a:r>
              <a:rPr lang="it-IT" i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→</a:t>
            </a:r>
            <a:endParaRPr lang="it-IT" i="1" dirty="0">
              <a:solidFill>
                <a:srgbClr val="C00000"/>
              </a:solidFill>
            </a:endParaRPr>
          </a:p>
        </p:txBody>
      </p:sp>
      <p:pic>
        <p:nvPicPr>
          <p:cNvPr id="3" name="Immagine 2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528174" y="3267278"/>
            <a:ext cx="5048636" cy="2889401"/>
          </a:xfrm>
          <a:prstGeom prst="rect">
            <a:avLst/>
          </a:prstGeom>
        </p:spPr>
      </p:pic>
      <p:pic>
        <p:nvPicPr>
          <p:cNvPr id="4" name="Immagine 3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28626" y="3267278"/>
            <a:ext cx="5048636" cy="28894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82397544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200">
        <p:dissolve/>
      </p:transition>
    </mc:Choice>
    <mc:Fallback>
      <p:transition spd="slow">
        <p:dissolv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/>
          <p:cNvSpPr txBox="1"/>
          <p:nvPr/>
        </p:nvSpPr>
        <p:spPr>
          <a:xfrm>
            <a:off x="256673" y="128336"/>
            <a:ext cx="1147010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800" b="1" cap="small" dirty="0">
                <a:solidFill>
                  <a:schemeClr val="accent1">
                    <a:lumMod val="50000"/>
                  </a:schemeClr>
                </a:solidFill>
              </a:rPr>
              <a:t>Trend Principali Mercati Italiani e Stranieri </a:t>
            </a:r>
            <a:r>
              <a:rPr lang="it-IT" sz="2800" b="1" cap="small" dirty="0" smtClean="0">
                <a:solidFill>
                  <a:schemeClr val="accent1">
                    <a:lumMod val="50000"/>
                  </a:schemeClr>
                </a:solidFill>
              </a:rPr>
              <a:t>per Area di Provenienza </a:t>
            </a:r>
          </a:p>
          <a:p>
            <a:r>
              <a:rPr lang="it-IT" sz="2800" b="1" cap="small" dirty="0" smtClean="0">
                <a:solidFill>
                  <a:schemeClr val="accent1">
                    <a:lumMod val="50000"/>
                  </a:schemeClr>
                </a:solidFill>
              </a:rPr>
              <a:t>– </a:t>
            </a:r>
            <a:r>
              <a:rPr lang="it-IT" sz="2800" b="1" cap="small" dirty="0">
                <a:solidFill>
                  <a:schemeClr val="accent1">
                    <a:lumMod val="50000"/>
                  </a:schemeClr>
                </a:solidFill>
              </a:rPr>
              <a:t>Anni 2010 e </a:t>
            </a:r>
            <a:r>
              <a:rPr lang="it-IT" sz="2800" b="1" cap="small" dirty="0" smtClean="0">
                <a:solidFill>
                  <a:schemeClr val="accent1">
                    <a:lumMod val="50000"/>
                  </a:schemeClr>
                </a:solidFill>
              </a:rPr>
              <a:t>2018 </a:t>
            </a:r>
            <a:endParaRPr lang="it-IT" sz="2800" b="1" cap="small" dirty="0">
              <a:solidFill>
                <a:schemeClr val="accent1">
                  <a:lumMod val="50000"/>
                </a:schemeClr>
              </a:solidFill>
            </a:endParaRPr>
          </a:p>
        </p:txBody>
      </p:sp>
      <p:graphicFrame>
        <p:nvGraphicFramePr>
          <p:cNvPr id="3" name="Tabel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563485697"/>
              </p:ext>
            </p:extLst>
          </p:nvPr>
        </p:nvGraphicFramePr>
        <p:xfrm>
          <a:off x="256673" y="1625066"/>
          <a:ext cx="4684295" cy="3688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05264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074821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60421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370840">
                <a:tc gridSpan="3">
                  <a:txBody>
                    <a:bodyPr/>
                    <a:lstStyle/>
                    <a:p>
                      <a:pPr algn="ctr"/>
                      <a:r>
                        <a:rPr lang="it-IT" sz="3200" b="1" cap="small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Presenze Italiani</a:t>
                      </a:r>
                      <a:endParaRPr lang="it-IT" sz="3200" b="1" cap="small" baseline="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r"/>
                      <a:endParaRPr lang="it-IT" sz="18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B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r"/>
                      <a:endParaRPr lang="it-IT" sz="18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B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it-IT" sz="2400" b="1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Area di </a:t>
                      </a:r>
                      <a:r>
                        <a:rPr lang="it-IT" sz="2400" b="1" baseline="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provenienza</a:t>
                      </a:r>
                      <a:endParaRPr lang="it-IT" sz="2400" b="1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anchor="ctr"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sz="2400" b="1" dirty="0" smtClean="0">
                          <a:solidFill>
                            <a:schemeClr val="bg1"/>
                          </a:solidFill>
                        </a:rPr>
                        <a:t>Quota %</a:t>
                      </a:r>
                      <a:endParaRPr lang="it-IT" sz="24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alpha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sz="2400" b="1" dirty="0" err="1" smtClean="0">
                          <a:solidFill>
                            <a:schemeClr val="bg1"/>
                          </a:solidFill>
                        </a:rPr>
                        <a:t>Var</a:t>
                      </a:r>
                      <a:r>
                        <a:rPr lang="it-IT" sz="2400" b="1" dirty="0" smtClean="0">
                          <a:solidFill>
                            <a:schemeClr val="bg1"/>
                          </a:solidFill>
                        </a:rPr>
                        <a:t>. % 2018/2010</a:t>
                      </a:r>
                      <a:endParaRPr lang="it-IT" sz="24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52576">
                <a:tc>
                  <a:txBody>
                    <a:bodyPr/>
                    <a:lstStyle/>
                    <a:p>
                      <a:pPr marL="0" indent="0">
                        <a:buFont typeface="Wingdings" panose="05000000000000000000" pitchFamily="2" charset="2"/>
                        <a:buNone/>
                      </a:pPr>
                      <a:r>
                        <a:rPr lang="it-IT" sz="2400" b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Nord Ovest</a:t>
                      </a:r>
                      <a:endParaRPr lang="it-IT" sz="2400" b="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T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sz="2400" b="0" dirty="0" smtClean="0">
                          <a:solidFill>
                            <a:schemeClr val="bg1"/>
                          </a:solidFill>
                        </a:rPr>
                        <a:t>40,1%</a:t>
                      </a:r>
                      <a:endParaRPr lang="it-IT" sz="2400" b="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T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alpha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sz="2400" b="0" dirty="0" smtClean="0">
                          <a:solidFill>
                            <a:schemeClr val="bg1"/>
                          </a:solidFill>
                        </a:rPr>
                        <a:t>+1,4%</a:t>
                      </a:r>
                      <a:endParaRPr lang="it-IT" sz="2400" b="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T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indent="0" algn="l" defTabSz="914400" rtl="0" eaLnBrk="1" latinLnBrk="0" hangingPunct="1">
                        <a:buFont typeface="Wingdings" panose="05000000000000000000" pitchFamily="2" charset="2"/>
                        <a:buNone/>
                      </a:pPr>
                      <a:r>
                        <a:rPr lang="it-IT" sz="2400" b="0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Nord Est</a:t>
                      </a:r>
                      <a:endParaRPr lang="it-IT" sz="2400" b="0" kern="12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T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sz="2400" b="0" dirty="0" smtClean="0">
                          <a:solidFill>
                            <a:schemeClr val="bg1"/>
                          </a:solidFill>
                        </a:rPr>
                        <a:t>15,3%</a:t>
                      </a:r>
                      <a:endParaRPr lang="it-IT" sz="2400" b="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T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alpha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sz="2400" b="0" dirty="0" smtClean="0">
                          <a:solidFill>
                            <a:schemeClr val="bg1"/>
                          </a:solidFill>
                        </a:rPr>
                        <a:t>+8,2%</a:t>
                      </a:r>
                      <a:endParaRPr lang="it-IT" sz="2400" b="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T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indent="0" algn="l" defTabSz="914400" rtl="0" eaLnBrk="1" latinLnBrk="0" hangingPunct="1">
                        <a:buFont typeface="Wingdings" panose="05000000000000000000" pitchFamily="2" charset="2"/>
                        <a:buNone/>
                      </a:pPr>
                      <a:r>
                        <a:rPr lang="it-IT" sz="2400" b="0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Centro</a:t>
                      </a:r>
                      <a:endParaRPr lang="it-IT" sz="2400" b="0" kern="12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T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sz="2400" b="0" dirty="0" smtClean="0">
                          <a:solidFill>
                            <a:schemeClr val="bg1"/>
                          </a:solidFill>
                        </a:rPr>
                        <a:t>42,4%</a:t>
                      </a:r>
                      <a:endParaRPr lang="it-IT" sz="2400" b="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T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alpha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sz="2400" b="0" dirty="0" smtClean="0">
                          <a:solidFill>
                            <a:schemeClr val="bg1"/>
                          </a:solidFill>
                        </a:rPr>
                        <a:t>-7,5%</a:t>
                      </a:r>
                      <a:endParaRPr lang="it-IT" sz="2400" b="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T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indent="0" algn="l" defTabSz="914400" rtl="0" eaLnBrk="1" latinLnBrk="0" hangingPunct="1">
                        <a:buFont typeface="Wingdings" panose="05000000000000000000" pitchFamily="2" charset="2"/>
                        <a:buNone/>
                      </a:pPr>
                      <a:r>
                        <a:rPr lang="it-IT" sz="2400" b="0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Sud e Isole</a:t>
                      </a:r>
                      <a:endParaRPr lang="it-IT" sz="2400" b="0" kern="12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T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sz="2400" b="0" dirty="0" smtClean="0">
                          <a:solidFill>
                            <a:schemeClr val="bg1"/>
                          </a:solidFill>
                        </a:rPr>
                        <a:t>2,2%</a:t>
                      </a:r>
                      <a:endParaRPr lang="it-IT" sz="2400" b="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T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alpha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sz="2400" b="0" dirty="0" smtClean="0">
                          <a:solidFill>
                            <a:schemeClr val="bg1"/>
                          </a:solidFill>
                        </a:rPr>
                        <a:t>-16,3%</a:t>
                      </a:r>
                      <a:endParaRPr lang="it-IT" sz="2400" b="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T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indent="0" algn="l" defTabSz="914400" rtl="0" eaLnBrk="1" latinLnBrk="0" hangingPunct="1">
                        <a:buFont typeface="Wingdings" panose="05000000000000000000" pitchFamily="2" charset="2"/>
                        <a:buNone/>
                      </a:pPr>
                      <a:r>
                        <a:rPr lang="it-IT" sz="2400" b="1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Totale Italiani</a:t>
                      </a:r>
                      <a:endParaRPr lang="it-IT" sz="2400" b="1" kern="12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T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sz="2400" b="1" dirty="0" smtClean="0">
                          <a:solidFill>
                            <a:schemeClr val="bg1"/>
                          </a:solidFill>
                        </a:rPr>
                        <a:t>100%</a:t>
                      </a:r>
                      <a:endParaRPr lang="it-IT" sz="24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T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>
                        <a:alpha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sz="2400" b="1" dirty="0" smtClean="0">
                          <a:solidFill>
                            <a:schemeClr val="bg1"/>
                          </a:solidFill>
                        </a:rPr>
                        <a:t>-1,5%</a:t>
                      </a:r>
                      <a:endParaRPr lang="it-IT" sz="24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T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</a:tbl>
          </a:graphicData>
        </a:graphic>
      </p:graphicFrame>
      <p:graphicFrame>
        <p:nvGraphicFramePr>
          <p:cNvPr id="6" name="Tabel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026365972"/>
              </p:ext>
            </p:extLst>
          </p:nvPr>
        </p:nvGraphicFramePr>
        <p:xfrm>
          <a:off x="6184231" y="1625066"/>
          <a:ext cx="5815263" cy="5059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36329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058682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620252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370840">
                <a:tc gridSpan="3">
                  <a:txBody>
                    <a:bodyPr/>
                    <a:lstStyle/>
                    <a:p>
                      <a:pPr algn="ctr"/>
                      <a:r>
                        <a:rPr lang="it-IT" sz="3200" b="1" cap="small" baseline="0" dirty="0" smtClean="0">
                          <a:solidFill>
                            <a:srgbClr val="C00000"/>
                          </a:solidFill>
                        </a:rPr>
                        <a:t>Presenze Stranieri</a:t>
                      </a:r>
                      <a:endParaRPr lang="it-IT" sz="3200" b="1" cap="small" baseline="0" dirty="0">
                        <a:solidFill>
                          <a:srgbClr val="C00000"/>
                        </a:solidFill>
                      </a:endParaRPr>
                    </a:p>
                  </a:txBody>
                  <a:tcPr anchor="ctr">
                    <a:lnB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r"/>
                      <a:endParaRPr lang="it-IT" sz="3200" b="1" cap="small" baseline="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B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r"/>
                      <a:endParaRPr lang="it-IT" sz="3200" b="1" cap="small" baseline="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B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it-IT" sz="2400" b="1" baseline="0" dirty="0" smtClean="0">
                          <a:solidFill>
                            <a:srgbClr val="C00000"/>
                          </a:solidFill>
                        </a:rPr>
                        <a:t>Area di </a:t>
                      </a:r>
                      <a:r>
                        <a:rPr lang="it-IT" sz="2400" b="1" baseline="0" dirty="0">
                          <a:solidFill>
                            <a:srgbClr val="C00000"/>
                          </a:solidFill>
                        </a:rPr>
                        <a:t>provenienza</a:t>
                      </a:r>
                      <a:endParaRPr lang="it-IT" sz="2400" b="1" dirty="0">
                        <a:solidFill>
                          <a:srgbClr val="C00000"/>
                        </a:solidFill>
                      </a:endParaRPr>
                    </a:p>
                  </a:txBody>
                  <a:tcPr anchor="ctr">
                    <a:lnT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sz="2400" b="1" dirty="0" smtClean="0">
                          <a:solidFill>
                            <a:schemeClr val="bg1"/>
                          </a:solidFill>
                        </a:rPr>
                        <a:t>Quota %</a:t>
                      </a:r>
                      <a:endParaRPr lang="it-IT" sz="24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T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>
                        <a:alpha val="8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sz="2400" b="1" dirty="0" err="1" smtClean="0">
                          <a:solidFill>
                            <a:schemeClr val="bg1"/>
                          </a:solidFill>
                        </a:rPr>
                        <a:t>Var</a:t>
                      </a:r>
                      <a:r>
                        <a:rPr lang="it-IT" sz="2400" b="1" dirty="0" smtClean="0">
                          <a:solidFill>
                            <a:schemeClr val="bg1"/>
                          </a:solidFill>
                        </a:rPr>
                        <a:t>. % 2018/2010</a:t>
                      </a:r>
                      <a:endParaRPr lang="it-IT" sz="24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T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indent="0">
                        <a:buFont typeface="Wingdings" panose="05000000000000000000" pitchFamily="2" charset="2"/>
                        <a:buNone/>
                      </a:pPr>
                      <a:r>
                        <a:rPr lang="it-IT" sz="2400" b="0" dirty="0" smtClean="0">
                          <a:solidFill>
                            <a:srgbClr val="C00000"/>
                          </a:solidFill>
                        </a:rPr>
                        <a:t>Unione Europea</a:t>
                      </a:r>
                      <a:endParaRPr lang="it-IT" sz="2400" b="0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lnT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sz="2400" b="0" dirty="0" smtClean="0">
                          <a:solidFill>
                            <a:schemeClr val="bg1"/>
                          </a:solidFill>
                        </a:rPr>
                        <a:t>62,3%</a:t>
                      </a:r>
                      <a:endParaRPr lang="it-IT" sz="2400" b="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T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>
                        <a:alpha val="8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sz="2400" b="0" dirty="0" smtClean="0">
                          <a:solidFill>
                            <a:schemeClr val="bg1"/>
                          </a:solidFill>
                        </a:rPr>
                        <a:t>+24,7%</a:t>
                      </a:r>
                      <a:endParaRPr lang="it-IT" sz="2400" b="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T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indent="0" algn="l" defTabSz="914400" rtl="0" eaLnBrk="1" latinLnBrk="0" hangingPunct="1">
                        <a:buFont typeface="Wingdings" panose="05000000000000000000" pitchFamily="2" charset="2"/>
                        <a:buNone/>
                      </a:pPr>
                      <a:r>
                        <a:rPr lang="it-IT" sz="2400" b="0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Altri Paesi Europei</a:t>
                      </a:r>
                      <a:endParaRPr lang="it-IT" sz="2400" b="0" kern="1200" dirty="0">
                        <a:solidFill>
                          <a:srgbClr val="C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T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sz="2400" b="0" dirty="0" smtClean="0">
                          <a:solidFill>
                            <a:schemeClr val="bg1"/>
                          </a:solidFill>
                        </a:rPr>
                        <a:t>34,5%</a:t>
                      </a:r>
                      <a:endParaRPr lang="it-IT" sz="2400" b="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T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>
                        <a:alpha val="8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sz="2400" b="0" dirty="0" smtClean="0">
                          <a:solidFill>
                            <a:schemeClr val="bg1"/>
                          </a:solidFill>
                        </a:rPr>
                        <a:t>+37,2%</a:t>
                      </a:r>
                      <a:endParaRPr lang="it-IT" sz="2400" b="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T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indent="0" algn="l" defTabSz="914400" rtl="0" eaLnBrk="1" latinLnBrk="0" hangingPunct="1">
                        <a:buFont typeface="Wingdings" panose="05000000000000000000" pitchFamily="2" charset="2"/>
                        <a:buNone/>
                      </a:pPr>
                      <a:r>
                        <a:rPr lang="it-IT" sz="2400" b="0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Paesi</a:t>
                      </a:r>
                      <a:r>
                        <a:rPr lang="it-IT" sz="2400" b="0" kern="1200" baseline="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 delle Americhe</a:t>
                      </a:r>
                      <a:endParaRPr lang="it-IT" sz="2400" b="0" kern="1200" dirty="0">
                        <a:solidFill>
                          <a:srgbClr val="C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T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sz="2400" b="0" dirty="0" smtClean="0">
                          <a:solidFill>
                            <a:schemeClr val="bg1"/>
                          </a:solidFill>
                        </a:rPr>
                        <a:t>2,0%</a:t>
                      </a:r>
                      <a:endParaRPr lang="it-IT" sz="2400" b="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T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>
                        <a:alpha val="8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sz="2400" b="0" dirty="0" smtClean="0">
                          <a:solidFill>
                            <a:schemeClr val="bg1"/>
                          </a:solidFill>
                        </a:rPr>
                        <a:t>+91,4%</a:t>
                      </a:r>
                      <a:endParaRPr lang="it-IT" sz="2400" b="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T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indent="0" algn="l" defTabSz="914400" rtl="0" eaLnBrk="1" latinLnBrk="0" hangingPunct="1">
                        <a:buFont typeface="Wingdings" panose="05000000000000000000" pitchFamily="2" charset="2"/>
                        <a:buNone/>
                      </a:pPr>
                      <a:r>
                        <a:rPr lang="it-IT" sz="2400" b="0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Paesi Asiatici</a:t>
                      </a:r>
                      <a:endParaRPr lang="it-IT" sz="2400" b="0" kern="1200" dirty="0">
                        <a:solidFill>
                          <a:srgbClr val="C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T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sz="2400" b="0" dirty="0" smtClean="0">
                          <a:solidFill>
                            <a:schemeClr val="bg1"/>
                          </a:solidFill>
                        </a:rPr>
                        <a:t>0,5%</a:t>
                      </a:r>
                      <a:endParaRPr lang="it-IT" sz="2400" b="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T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>
                        <a:alpha val="8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sz="2400" b="0" dirty="0" smtClean="0">
                          <a:solidFill>
                            <a:schemeClr val="bg1"/>
                          </a:solidFill>
                        </a:rPr>
                        <a:t>+191%</a:t>
                      </a:r>
                      <a:endParaRPr lang="it-IT" sz="2400" b="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T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indent="0" algn="l" defTabSz="914400" rtl="0" eaLnBrk="1" latinLnBrk="0" hangingPunct="1">
                        <a:buFont typeface="Wingdings" panose="05000000000000000000" pitchFamily="2" charset="2"/>
                        <a:buNone/>
                      </a:pPr>
                      <a:r>
                        <a:rPr lang="it-IT" sz="2400" b="0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Paesi</a:t>
                      </a:r>
                      <a:r>
                        <a:rPr lang="it-IT" sz="2400" b="0" kern="1200" baseline="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 dell'Oceania</a:t>
                      </a:r>
                      <a:endParaRPr lang="it-IT" sz="2400" b="0" kern="1200" dirty="0">
                        <a:solidFill>
                          <a:srgbClr val="C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T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sz="2400" b="0" dirty="0" smtClean="0">
                          <a:solidFill>
                            <a:schemeClr val="bg1"/>
                          </a:solidFill>
                        </a:rPr>
                        <a:t>0,2%</a:t>
                      </a:r>
                      <a:endParaRPr lang="it-IT" sz="2400" b="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T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>
                        <a:alpha val="8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sz="2400" b="0" dirty="0" smtClean="0">
                          <a:solidFill>
                            <a:schemeClr val="bg1"/>
                          </a:solidFill>
                        </a:rPr>
                        <a:t>+221%</a:t>
                      </a:r>
                      <a:endParaRPr lang="it-IT" sz="2400" b="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T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indent="0" algn="l" defTabSz="914400" rtl="0" eaLnBrk="1" latinLnBrk="0" hangingPunct="1">
                        <a:buFont typeface="Wingdings" panose="05000000000000000000" pitchFamily="2" charset="2"/>
                        <a:buNone/>
                      </a:pPr>
                      <a:r>
                        <a:rPr lang="it-IT" sz="2400" b="0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Paesi Africani</a:t>
                      </a:r>
                      <a:endParaRPr lang="it-IT" sz="2400" b="0" kern="1200" dirty="0">
                        <a:solidFill>
                          <a:srgbClr val="C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T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sz="2400" b="0" dirty="0" smtClean="0">
                          <a:solidFill>
                            <a:schemeClr val="bg1"/>
                          </a:solidFill>
                        </a:rPr>
                        <a:t>0,2%</a:t>
                      </a:r>
                      <a:endParaRPr lang="it-IT" sz="2400" b="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T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>
                        <a:alpha val="8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sz="2400" b="0" dirty="0" smtClean="0">
                          <a:solidFill>
                            <a:schemeClr val="bg1"/>
                          </a:solidFill>
                        </a:rPr>
                        <a:t>+22,4%</a:t>
                      </a:r>
                      <a:endParaRPr lang="it-IT" sz="2400" b="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T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indent="0" algn="l" defTabSz="914400" rtl="0" eaLnBrk="1" latinLnBrk="0" hangingPunct="1">
                        <a:buFont typeface="Wingdings" panose="05000000000000000000" pitchFamily="2" charset="2"/>
                        <a:buNone/>
                      </a:pPr>
                      <a:r>
                        <a:rPr lang="it-IT" sz="2400" b="0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Altri Paesi Extraeuropei</a:t>
                      </a:r>
                      <a:endParaRPr lang="it-IT" sz="2400" b="0" kern="1200" dirty="0">
                        <a:solidFill>
                          <a:srgbClr val="C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T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sz="2400" b="0" dirty="0" smtClean="0">
                          <a:solidFill>
                            <a:schemeClr val="bg1"/>
                          </a:solidFill>
                        </a:rPr>
                        <a:t>0,3%</a:t>
                      </a:r>
                      <a:endParaRPr lang="it-IT" sz="2400" b="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T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>
                        <a:alpha val="8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sz="2400" b="0" dirty="0" smtClean="0">
                          <a:solidFill>
                            <a:schemeClr val="bg1"/>
                          </a:solidFill>
                        </a:rPr>
                        <a:t>+25,0%</a:t>
                      </a:r>
                      <a:endParaRPr lang="it-IT" sz="2400" b="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T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indent="0" algn="l" defTabSz="914400" rtl="0" eaLnBrk="1" latinLnBrk="0" hangingPunct="1">
                        <a:buFont typeface="Wingdings" panose="05000000000000000000" pitchFamily="2" charset="2"/>
                        <a:buNone/>
                      </a:pPr>
                      <a:r>
                        <a:rPr lang="it-IT" sz="2400" b="1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Totale Stranieri</a:t>
                      </a:r>
                      <a:endParaRPr lang="it-IT" sz="2400" b="1" kern="1200" dirty="0">
                        <a:solidFill>
                          <a:srgbClr val="C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T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sz="2400" b="1" dirty="0" smtClean="0">
                          <a:solidFill>
                            <a:schemeClr val="bg1"/>
                          </a:solidFill>
                        </a:rPr>
                        <a:t>100%</a:t>
                      </a:r>
                      <a:endParaRPr lang="it-IT" sz="24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T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C00000">
                        <a:alpha val="8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sz="2400" b="1" dirty="0" smtClean="0">
                          <a:solidFill>
                            <a:schemeClr val="bg1"/>
                          </a:solidFill>
                        </a:rPr>
                        <a:t>+30,3%</a:t>
                      </a:r>
                      <a:endParaRPr lang="it-IT" sz="24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T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C00000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20810180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200">
        <p:dissolve/>
      </p:transition>
    </mc:Choice>
    <mc:Fallback>
      <p:transition spd="slow">
        <p:dissolv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asellaDiTesto 5"/>
          <p:cNvSpPr txBox="1"/>
          <p:nvPr/>
        </p:nvSpPr>
        <p:spPr>
          <a:xfrm>
            <a:off x="256673" y="128336"/>
            <a:ext cx="1147010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800" b="1" cap="small" dirty="0">
                <a:solidFill>
                  <a:schemeClr val="accent1">
                    <a:lumMod val="50000"/>
                  </a:schemeClr>
                </a:solidFill>
              </a:rPr>
              <a:t>Trend Principali Mercati Italiani e Stranieri – Anni 2010 e </a:t>
            </a:r>
            <a:r>
              <a:rPr lang="it-IT" sz="2800" b="1" cap="small" dirty="0" smtClean="0">
                <a:solidFill>
                  <a:schemeClr val="accent1">
                    <a:lumMod val="50000"/>
                  </a:schemeClr>
                </a:solidFill>
              </a:rPr>
              <a:t>2018 </a:t>
            </a:r>
            <a:endParaRPr lang="it-IT" sz="2800" b="1" cap="small" dirty="0">
              <a:solidFill>
                <a:schemeClr val="accent1">
                  <a:lumMod val="50000"/>
                </a:schemeClr>
              </a:solidFill>
            </a:endParaRPr>
          </a:p>
        </p:txBody>
      </p:sp>
      <p:graphicFrame>
        <p:nvGraphicFramePr>
          <p:cNvPr id="3" name="Tabel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592937103"/>
              </p:ext>
            </p:extLst>
          </p:nvPr>
        </p:nvGraphicFramePr>
        <p:xfrm>
          <a:off x="754620" y="859989"/>
          <a:ext cx="4952333" cy="27995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9174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129098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331495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it-IT" sz="1800" b="1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Regione</a:t>
                      </a:r>
                      <a:r>
                        <a:rPr lang="it-IT" sz="1800" b="1" baseline="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 di provenienza</a:t>
                      </a:r>
                      <a:endParaRPr lang="it-IT" sz="1800" b="1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anchor="ctr">
                    <a:lnB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sz="1800" b="1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Presenze </a:t>
                      </a:r>
                      <a:r>
                        <a:rPr lang="it-IT" sz="18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2018</a:t>
                      </a:r>
                      <a:endParaRPr lang="it-IT" sz="1800" b="1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anchor="ctr">
                    <a:lnB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sz="1800" b="1" dirty="0">
                          <a:solidFill>
                            <a:schemeClr val="bg1"/>
                          </a:solidFill>
                        </a:rPr>
                        <a:t>% su totale Italiani</a:t>
                      </a:r>
                    </a:p>
                  </a:txBody>
                  <a:tcPr anchor="ctr">
                    <a:lnB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52576">
                <a:tc>
                  <a:txBody>
                    <a:bodyPr/>
                    <a:lstStyle/>
                    <a:p>
                      <a:pPr marL="0" indent="0">
                        <a:buFont typeface="Wingdings" panose="05000000000000000000" pitchFamily="2" charset="2"/>
                        <a:buNone/>
                      </a:pPr>
                      <a:r>
                        <a:rPr lang="it-IT" sz="2200" b="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Toscana</a:t>
                      </a:r>
                    </a:p>
                  </a:txBody>
                  <a:tcPr>
                    <a:lnT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sz="2200" b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271.573</a:t>
                      </a:r>
                      <a:endParaRPr lang="it-IT" sz="2200" b="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T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sz="2200" b="0" dirty="0" smtClean="0">
                          <a:solidFill>
                            <a:schemeClr val="bg1"/>
                          </a:solidFill>
                        </a:rPr>
                        <a:t>32,1%</a:t>
                      </a:r>
                      <a:endParaRPr lang="it-IT" sz="2200" b="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T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indent="0" algn="l" defTabSz="914400" rtl="0" eaLnBrk="1" latinLnBrk="0" hangingPunct="1">
                        <a:buFont typeface="Wingdings" panose="05000000000000000000" pitchFamily="2" charset="2"/>
                        <a:buNone/>
                      </a:pPr>
                      <a:r>
                        <a:rPr lang="it-IT" sz="2200" b="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Lombardia</a:t>
                      </a:r>
                    </a:p>
                  </a:txBody>
                  <a:tcPr>
                    <a:lnT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sz="2200" b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227.037</a:t>
                      </a:r>
                      <a:endParaRPr lang="it-IT" sz="2200" b="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T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sz="2200" b="0" dirty="0" smtClean="0">
                          <a:solidFill>
                            <a:schemeClr val="bg1"/>
                          </a:solidFill>
                        </a:rPr>
                        <a:t>26,8%</a:t>
                      </a:r>
                      <a:endParaRPr lang="it-IT" sz="2200" b="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T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indent="0" algn="l" defTabSz="914400" rtl="0" eaLnBrk="1" latinLnBrk="0" hangingPunct="1">
                        <a:buFont typeface="Wingdings" panose="05000000000000000000" pitchFamily="2" charset="2"/>
                        <a:buNone/>
                      </a:pPr>
                      <a:r>
                        <a:rPr lang="it-IT" sz="2200" b="0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Piemonte</a:t>
                      </a:r>
                      <a:endParaRPr lang="it-IT" sz="2200" b="0" kern="12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T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sz="2200" b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91.722</a:t>
                      </a:r>
                      <a:endParaRPr lang="it-IT" sz="2200" b="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T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sz="2200" b="0" dirty="0" smtClean="0">
                          <a:solidFill>
                            <a:schemeClr val="bg1"/>
                          </a:solidFill>
                        </a:rPr>
                        <a:t>10,8%</a:t>
                      </a:r>
                      <a:endParaRPr lang="it-IT" sz="2200" b="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T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indent="0" algn="l" defTabSz="914400" rtl="0" eaLnBrk="1" latinLnBrk="0" hangingPunct="1">
                        <a:buFont typeface="Wingdings" panose="05000000000000000000" pitchFamily="2" charset="2"/>
                        <a:buNone/>
                      </a:pPr>
                      <a:r>
                        <a:rPr lang="it-IT" sz="2200" b="0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Lazio</a:t>
                      </a:r>
                      <a:endParaRPr lang="it-IT" sz="2200" b="0" kern="12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T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sz="2200" b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63.903</a:t>
                      </a:r>
                      <a:endParaRPr lang="it-IT" sz="2200" b="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T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sz="2200" b="0" dirty="0" smtClean="0">
                          <a:solidFill>
                            <a:schemeClr val="bg1"/>
                          </a:solidFill>
                        </a:rPr>
                        <a:t>7,5%</a:t>
                      </a:r>
                      <a:endParaRPr lang="it-IT" sz="2200" b="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T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indent="0" algn="l" defTabSz="914400" rtl="0" eaLnBrk="1" latinLnBrk="0" hangingPunct="1">
                        <a:buFont typeface="Wingdings" panose="05000000000000000000" pitchFamily="2" charset="2"/>
                        <a:buNone/>
                      </a:pPr>
                      <a:r>
                        <a:rPr lang="it-IT" sz="2200" b="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Emilia - Romagna</a:t>
                      </a:r>
                    </a:p>
                  </a:txBody>
                  <a:tcPr>
                    <a:lnT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sz="2200" b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58.571</a:t>
                      </a:r>
                      <a:endParaRPr lang="it-IT" sz="2200" b="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T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sz="2200" b="0" dirty="0">
                          <a:solidFill>
                            <a:schemeClr val="bg1"/>
                          </a:solidFill>
                        </a:rPr>
                        <a:t>6,9%</a:t>
                      </a:r>
                    </a:p>
                  </a:txBody>
                  <a:tcPr>
                    <a:lnT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</a:tbl>
          </a:graphicData>
        </a:graphic>
      </p:graphicFrame>
      <p:graphicFrame>
        <p:nvGraphicFramePr>
          <p:cNvPr id="17" name="Tabella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761374343"/>
              </p:ext>
            </p:extLst>
          </p:nvPr>
        </p:nvGraphicFramePr>
        <p:xfrm>
          <a:off x="7235990" y="859989"/>
          <a:ext cx="4185990" cy="2773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31548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171073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283369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it-IT" sz="1800" b="1" dirty="0">
                          <a:solidFill>
                            <a:srgbClr val="C00000"/>
                          </a:solidFill>
                        </a:rPr>
                        <a:t>Paese</a:t>
                      </a:r>
                      <a:r>
                        <a:rPr lang="it-IT" sz="1800" b="1" baseline="0" dirty="0">
                          <a:solidFill>
                            <a:srgbClr val="C00000"/>
                          </a:solidFill>
                        </a:rPr>
                        <a:t> di provenienza</a:t>
                      </a:r>
                      <a:endParaRPr lang="it-IT" sz="1800" b="1" dirty="0">
                        <a:solidFill>
                          <a:srgbClr val="C00000"/>
                        </a:solidFill>
                      </a:endParaRPr>
                    </a:p>
                  </a:txBody>
                  <a:tcPr anchor="ctr">
                    <a:lnB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sz="1800" b="1" dirty="0">
                          <a:solidFill>
                            <a:srgbClr val="C00000"/>
                          </a:solidFill>
                        </a:rPr>
                        <a:t>Presenze </a:t>
                      </a:r>
                      <a:r>
                        <a:rPr lang="it-IT" sz="1800" b="1" dirty="0" smtClean="0">
                          <a:solidFill>
                            <a:srgbClr val="C00000"/>
                          </a:solidFill>
                        </a:rPr>
                        <a:t>2018</a:t>
                      </a:r>
                      <a:endParaRPr lang="it-IT" sz="1800" b="1" dirty="0">
                        <a:solidFill>
                          <a:srgbClr val="C00000"/>
                        </a:solidFill>
                      </a:endParaRPr>
                    </a:p>
                  </a:txBody>
                  <a:tcPr anchor="ctr">
                    <a:lnB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sz="1800" b="1" dirty="0">
                          <a:solidFill>
                            <a:schemeClr val="bg1"/>
                          </a:solidFill>
                        </a:rPr>
                        <a:t>% su totale Stranieri</a:t>
                      </a:r>
                    </a:p>
                  </a:txBody>
                  <a:tcPr anchor="ctr">
                    <a:lnB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indent="0">
                        <a:buFont typeface="Wingdings" panose="05000000000000000000" pitchFamily="2" charset="2"/>
                        <a:buNone/>
                      </a:pPr>
                      <a:r>
                        <a:rPr lang="it-IT" sz="2200" b="0" dirty="0">
                          <a:solidFill>
                            <a:srgbClr val="C00000"/>
                          </a:solidFill>
                        </a:rPr>
                        <a:t>Germania</a:t>
                      </a:r>
                    </a:p>
                  </a:txBody>
                  <a:tcPr>
                    <a:lnT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sz="2200" b="0" dirty="0" smtClean="0">
                          <a:solidFill>
                            <a:srgbClr val="C00000"/>
                          </a:solidFill>
                        </a:rPr>
                        <a:t>222.752</a:t>
                      </a:r>
                      <a:endParaRPr lang="it-IT" sz="2200" b="0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lnT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sz="2200" b="0" dirty="0" smtClean="0">
                          <a:solidFill>
                            <a:schemeClr val="bg1"/>
                          </a:solidFill>
                        </a:rPr>
                        <a:t>43,3%</a:t>
                      </a:r>
                      <a:endParaRPr lang="it-IT" sz="2200" b="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T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indent="0" algn="l" defTabSz="914400" rtl="0" eaLnBrk="1" latinLnBrk="0" hangingPunct="1">
                        <a:buFont typeface="Wingdings" panose="05000000000000000000" pitchFamily="2" charset="2"/>
                        <a:buNone/>
                      </a:pPr>
                      <a:r>
                        <a:rPr lang="it-IT" sz="2200" b="0" kern="1200" dirty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Svizzera</a:t>
                      </a:r>
                    </a:p>
                  </a:txBody>
                  <a:tcPr>
                    <a:lnT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sz="2200" b="0" dirty="0" smtClean="0">
                          <a:solidFill>
                            <a:srgbClr val="C00000"/>
                          </a:solidFill>
                        </a:rPr>
                        <a:t>131.792</a:t>
                      </a:r>
                      <a:endParaRPr lang="it-IT" sz="2200" b="0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lnT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sz="2200" b="0" dirty="0" smtClean="0">
                          <a:solidFill>
                            <a:schemeClr val="bg1"/>
                          </a:solidFill>
                        </a:rPr>
                        <a:t>25,6%</a:t>
                      </a:r>
                      <a:endParaRPr lang="it-IT" sz="2200" b="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T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indent="0" algn="l" defTabSz="914400" rtl="0" eaLnBrk="1" latinLnBrk="0" hangingPunct="1">
                        <a:buFont typeface="Wingdings" panose="05000000000000000000" pitchFamily="2" charset="2"/>
                        <a:buNone/>
                      </a:pPr>
                      <a:r>
                        <a:rPr lang="it-IT" sz="2200" b="0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Russia</a:t>
                      </a:r>
                      <a:endParaRPr lang="it-IT" sz="2200" b="0" kern="1200" dirty="0">
                        <a:solidFill>
                          <a:srgbClr val="C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T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sz="2200" b="0" dirty="0" smtClean="0">
                          <a:solidFill>
                            <a:srgbClr val="C00000"/>
                          </a:solidFill>
                        </a:rPr>
                        <a:t>21.979</a:t>
                      </a:r>
                      <a:endParaRPr lang="it-IT" sz="2200" b="0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lnT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sz="2200" b="0" dirty="0" smtClean="0">
                          <a:solidFill>
                            <a:schemeClr val="bg1"/>
                          </a:solidFill>
                        </a:rPr>
                        <a:t>4,3%</a:t>
                      </a:r>
                      <a:endParaRPr lang="it-IT" sz="2200" b="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T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indent="0" algn="l" defTabSz="914400" rtl="0" eaLnBrk="1" latinLnBrk="0" hangingPunct="1">
                        <a:buFont typeface="Wingdings" panose="05000000000000000000" pitchFamily="2" charset="2"/>
                        <a:buNone/>
                      </a:pPr>
                      <a:r>
                        <a:rPr lang="it-IT" sz="2200" b="0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Svezia</a:t>
                      </a:r>
                      <a:endParaRPr lang="it-IT" sz="2200" b="0" kern="1200" dirty="0">
                        <a:solidFill>
                          <a:srgbClr val="C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T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sz="2200" b="0" dirty="0" smtClean="0">
                          <a:solidFill>
                            <a:srgbClr val="C00000"/>
                          </a:solidFill>
                        </a:rPr>
                        <a:t>19.922</a:t>
                      </a:r>
                      <a:endParaRPr lang="it-IT" sz="2200" b="0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lnT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sz="2200" b="0" dirty="0" smtClean="0">
                          <a:solidFill>
                            <a:schemeClr val="bg1"/>
                          </a:solidFill>
                        </a:rPr>
                        <a:t>3,9%</a:t>
                      </a:r>
                      <a:endParaRPr lang="it-IT" sz="2200" b="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T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indent="0" algn="l" defTabSz="914400" rtl="0" eaLnBrk="1" latinLnBrk="0" hangingPunct="1">
                        <a:buFont typeface="Wingdings" panose="05000000000000000000" pitchFamily="2" charset="2"/>
                        <a:buNone/>
                      </a:pPr>
                      <a:r>
                        <a:rPr lang="it-IT" sz="2200" b="0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Austria</a:t>
                      </a:r>
                      <a:endParaRPr lang="it-IT" sz="2200" b="0" kern="1200" dirty="0">
                        <a:solidFill>
                          <a:srgbClr val="C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T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sz="2200" b="0" dirty="0" smtClean="0">
                          <a:solidFill>
                            <a:srgbClr val="C00000"/>
                          </a:solidFill>
                        </a:rPr>
                        <a:t>19.697</a:t>
                      </a:r>
                      <a:endParaRPr lang="it-IT" sz="2200" b="0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lnT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sz="2200" b="0" dirty="0" smtClean="0">
                          <a:solidFill>
                            <a:schemeClr val="bg1"/>
                          </a:solidFill>
                        </a:rPr>
                        <a:t>3,8%</a:t>
                      </a:r>
                      <a:endParaRPr lang="it-IT" sz="2200" b="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T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</a:tbl>
          </a:graphicData>
        </a:graphic>
      </p:graphicFrame>
      <p:pic>
        <p:nvPicPr>
          <p:cNvPr id="8" name="Immagine 7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06468" y="3904534"/>
            <a:ext cx="5048636" cy="2889401"/>
          </a:xfrm>
          <a:prstGeom prst="rect">
            <a:avLst/>
          </a:prstGeom>
        </p:spPr>
      </p:pic>
      <p:pic>
        <p:nvPicPr>
          <p:cNvPr id="9" name="Immagine 8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804667" y="3904534"/>
            <a:ext cx="5048636" cy="28894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60609914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200">
        <p:dissolve/>
      </p:transition>
    </mc:Choice>
    <mc:Fallback>
      <p:transition spd="slow">
        <p:dissolve/>
      </p:transition>
    </mc:Fallback>
  </mc:AlternateContent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1254</TotalTime>
  <Words>1619</Words>
  <Application>Microsoft Office PowerPoint</Application>
  <PresentationFormat>Personalizzato</PresentationFormat>
  <Paragraphs>405</Paragraphs>
  <Slides>19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19</vt:i4>
      </vt:variant>
    </vt:vector>
  </HeadingPairs>
  <TitlesOfParts>
    <vt:vector size="20" baseType="lpstr">
      <vt:lpstr>Tema di Office</vt:lpstr>
      <vt:lpstr>Diapositiva 1</vt:lpstr>
      <vt:lpstr>Diapositiva 2</vt:lpstr>
      <vt:lpstr>Diapositiva 3</vt:lpstr>
      <vt:lpstr>Diapositiva 4</vt:lpstr>
      <vt:lpstr>Diapositiva 5</vt:lpstr>
      <vt:lpstr>Diapositiva 6</vt:lpstr>
      <vt:lpstr>Diapositiva 7</vt:lpstr>
      <vt:lpstr>Diapositiva 8</vt:lpstr>
      <vt:lpstr>Diapositiva 9</vt:lpstr>
      <vt:lpstr>Diapositiva 10</vt:lpstr>
      <vt:lpstr>Diapositiva 11</vt:lpstr>
      <vt:lpstr>Diapositiva 12</vt:lpstr>
      <vt:lpstr>Diapositiva 13</vt:lpstr>
      <vt:lpstr>Diapositiva 14</vt:lpstr>
      <vt:lpstr>Diapositiva 15</vt:lpstr>
      <vt:lpstr>Diapositiva 16</vt:lpstr>
      <vt:lpstr>Diapositiva 17</vt:lpstr>
      <vt:lpstr>Diapositiva 18</vt:lpstr>
      <vt:lpstr>Diapositiva 19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alessandro</dc:creator>
  <cp:lastModifiedBy>g.farnetani</cp:lastModifiedBy>
  <cp:revision>148</cp:revision>
  <cp:lastPrinted>2018-11-14T16:54:25Z</cp:lastPrinted>
  <dcterms:created xsi:type="dcterms:W3CDTF">2018-11-13T07:55:48Z</dcterms:created>
  <dcterms:modified xsi:type="dcterms:W3CDTF">2019-11-19T07:02:18Z</dcterms:modified>
</cp:coreProperties>
</file>