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8" r:id="rId3"/>
    <p:sldId id="257" r:id="rId4"/>
    <p:sldId id="266" r:id="rId5"/>
    <p:sldId id="258" r:id="rId6"/>
    <p:sldId id="267" r:id="rId7"/>
    <p:sldId id="259" r:id="rId8"/>
    <p:sldId id="279" r:id="rId9"/>
    <p:sldId id="260" r:id="rId10"/>
    <p:sldId id="261" r:id="rId11"/>
    <p:sldId id="269" r:id="rId12"/>
    <p:sldId id="262" r:id="rId13"/>
    <p:sldId id="263" r:id="rId14"/>
    <p:sldId id="280" r:id="rId15"/>
    <p:sldId id="264" r:id="rId16"/>
    <p:sldId id="265" r:id="rId17"/>
    <p:sldId id="273" r:id="rId18"/>
    <p:sldId id="281" r:id="rId19"/>
    <p:sldId id="278" r:id="rId20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000"/>
    <a:srgbClr val="990033"/>
    <a:srgbClr val="CEE1F2"/>
    <a:srgbClr val="CCECFF"/>
    <a:srgbClr val="009999"/>
    <a:srgbClr val="FF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5" autoAdjust="0"/>
    <p:restoredTop sz="92421" autoAdjust="0"/>
  </p:normalViewPr>
  <p:slideViewPr>
    <p:cSldViewPr snapToGrid="0">
      <p:cViewPr varScale="1">
        <p:scale>
          <a:sx n="80" d="100"/>
          <a:sy n="80" d="100"/>
        </p:scale>
        <p:origin x="-96" y="-7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17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14D065-50F7-4B97-84BD-D5CA206D7AC6}" type="datetimeFigureOut">
              <a:rPr lang="it-IT" smtClean="0"/>
              <a:pPr/>
              <a:t>19/11/2019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5B7C5-A2E5-4FF5-A7F8-1432CC66EC3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223980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EDA1C-1E82-46BF-AD32-F45C9EBDF78C}" type="datetimeFigureOut">
              <a:rPr lang="it-IT" smtClean="0"/>
              <a:pPr/>
              <a:t>19/11/2019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17773-E0CA-4D8B-BD73-D0C53BDA28C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670740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17773-E0CA-4D8B-BD73-D0C53BDA28CE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0761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481B-1B35-43A6-B32A-89E39A6BE628}" type="datetimeFigureOut">
              <a:rPr lang="it-IT" smtClean="0"/>
              <a:pPr/>
              <a:t>19/11/2019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DA570-8792-4BFA-994B-081DB975F1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40826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481B-1B35-43A6-B32A-89E39A6BE628}" type="datetimeFigureOut">
              <a:rPr lang="it-IT" smtClean="0"/>
              <a:pPr/>
              <a:t>19/11/2019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DA570-8792-4BFA-994B-081DB975F1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21821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481B-1B35-43A6-B32A-89E39A6BE628}" type="datetimeFigureOut">
              <a:rPr lang="it-IT" smtClean="0"/>
              <a:pPr/>
              <a:t>19/11/2019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DA570-8792-4BFA-994B-081DB975F1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979228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481B-1B35-43A6-B32A-89E39A6BE628}" type="datetimeFigureOut">
              <a:rPr lang="it-IT" smtClean="0"/>
              <a:pPr/>
              <a:t>19/11/2019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DA570-8792-4BFA-994B-081DB975F1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15492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481B-1B35-43A6-B32A-89E39A6BE628}" type="datetimeFigureOut">
              <a:rPr lang="it-IT" smtClean="0"/>
              <a:pPr/>
              <a:t>19/11/2019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DA570-8792-4BFA-994B-081DB975F1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72094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481B-1B35-43A6-B32A-89E39A6BE628}" type="datetimeFigureOut">
              <a:rPr lang="it-IT" smtClean="0"/>
              <a:pPr/>
              <a:t>19/11/2019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DA570-8792-4BFA-994B-081DB975F1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43968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481B-1B35-43A6-B32A-89E39A6BE628}" type="datetimeFigureOut">
              <a:rPr lang="it-IT" smtClean="0"/>
              <a:pPr/>
              <a:t>19/11/2019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DA570-8792-4BFA-994B-081DB975F1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33186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84939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CEE1F2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igura a mano libera 5"/>
          <p:cNvSpPr/>
          <p:nvPr userDrawn="1"/>
        </p:nvSpPr>
        <p:spPr>
          <a:xfrm>
            <a:off x="1259626" y="1886492"/>
            <a:ext cx="3240000" cy="540000"/>
          </a:xfrm>
          <a:custGeom>
            <a:avLst/>
            <a:gdLst>
              <a:gd name="connsiteX0" fmla="*/ 0 w 2304288"/>
              <a:gd name="connsiteY0" fmla="*/ 402394 h 441683"/>
              <a:gd name="connsiteX1" fmla="*/ 426720 w 2304288"/>
              <a:gd name="connsiteY1" fmla="*/ 195130 h 441683"/>
              <a:gd name="connsiteX2" fmla="*/ 963168 w 2304288"/>
              <a:gd name="connsiteY2" fmla="*/ 438970 h 441683"/>
              <a:gd name="connsiteX3" fmla="*/ 1621536 w 2304288"/>
              <a:gd name="connsiteY3" fmla="*/ 58 h 441683"/>
              <a:gd name="connsiteX4" fmla="*/ 2304288 w 2304288"/>
              <a:gd name="connsiteY4" fmla="*/ 414586 h 441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4288" h="441683">
                <a:moveTo>
                  <a:pt x="0" y="402394"/>
                </a:moveTo>
                <a:cubicBezTo>
                  <a:pt x="133096" y="295714"/>
                  <a:pt x="266192" y="189034"/>
                  <a:pt x="426720" y="195130"/>
                </a:cubicBezTo>
                <a:cubicBezTo>
                  <a:pt x="587248" y="201226"/>
                  <a:pt x="764032" y="471482"/>
                  <a:pt x="963168" y="438970"/>
                </a:cubicBezTo>
                <a:cubicBezTo>
                  <a:pt x="1162304" y="406458"/>
                  <a:pt x="1398016" y="4122"/>
                  <a:pt x="1621536" y="58"/>
                </a:cubicBezTo>
                <a:cubicBezTo>
                  <a:pt x="1845056" y="-4006"/>
                  <a:pt x="2074672" y="205290"/>
                  <a:pt x="2304288" y="414586"/>
                </a:cubicBezTo>
              </a:path>
            </a:pathLst>
          </a:custGeom>
          <a:noFill/>
          <a:ln w="50800">
            <a:solidFill>
              <a:schemeClr val="accent3">
                <a:lumMod val="20000"/>
                <a:lumOff val="80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igura a mano libera 6"/>
          <p:cNvSpPr/>
          <p:nvPr userDrawn="1"/>
        </p:nvSpPr>
        <p:spPr>
          <a:xfrm>
            <a:off x="8035482" y="4593426"/>
            <a:ext cx="3432825" cy="540000"/>
          </a:xfrm>
          <a:custGeom>
            <a:avLst/>
            <a:gdLst>
              <a:gd name="connsiteX0" fmla="*/ 0 w 2304288"/>
              <a:gd name="connsiteY0" fmla="*/ 402394 h 441683"/>
              <a:gd name="connsiteX1" fmla="*/ 426720 w 2304288"/>
              <a:gd name="connsiteY1" fmla="*/ 195130 h 441683"/>
              <a:gd name="connsiteX2" fmla="*/ 963168 w 2304288"/>
              <a:gd name="connsiteY2" fmla="*/ 438970 h 441683"/>
              <a:gd name="connsiteX3" fmla="*/ 1621536 w 2304288"/>
              <a:gd name="connsiteY3" fmla="*/ 58 h 441683"/>
              <a:gd name="connsiteX4" fmla="*/ 2304288 w 2304288"/>
              <a:gd name="connsiteY4" fmla="*/ 414586 h 441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4288" h="441683">
                <a:moveTo>
                  <a:pt x="0" y="402394"/>
                </a:moveTo>
                <a:cubicBezTo>
                  <a:pt x="133096" y="295714"/>
                  <a:pt x="266192" y="189034"/>
                  <a:pt x="426720" y="195130"/>
                </a:cubicBezTo>
                <a:cubicBezTo>
                  <a:pt x="587248" y="201226"/>
                  <a:pt x="764032" y="471482"/>
                  <a:pt x="963168" y="438970"/>
                </a:cubicBezTo>
                <a:cubicBezTo>
                  <a:pt x="1162304" y="406458"/>
                  <a:pt x="1398016" y="4122"/>
                  <a:pt x="1621536" y="58"/>
                </a:cubicBezTo>
                <a:cubicBezTo>
                  <a:pt x="1845056" y="-4006"/>
                  <a:pt x="2074672" y="205290"/>
                  <a:pt x="2304288" y="414586"/>
                </a:cubicBezTo>
              </a:path>
            </a:pathLst>
          </a:custGeom>
          <a:noFill/>
          <a:ln w="50800">
            <a:solidFill>
              <a:schemeClr val="accent5">
                <a:lumMod val="20000"/>
                <a:lumOff val="8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igura a mano libera 7"/>
          <p:cNvSpPr/>
          <p:nvPr userDrawn="1"/>
        </p:nvSpPr>
        <p:spPr>
          <a:xfrm>
            <a:off x="2156460" y="5133426"/>
            <a:ext cx="3458277" cy="625689"/>
          </a:xfrm>
          <a:custGeom>
            <a:avLst/>
            <a:gdLst>
              <a:gd name="connsiteX0" fmla="*/ 25266 w 3458277"/>
              <a:gd name="connsiteY0" fmla="*/ 529436 h 625689"/>
              <a:gd name="connsiteX1" fmla="*/ 73392 w 3458277"/>
              <a:gd name="connsiteY1" fmla="*/ 513394 h 625689"/>
              <a:gd name="connsiteX2" fmla="*/ 1244466 w 3458277"/>
              <a:gd name="connsiteY2" fmla="*/ 47 h 625689"/>
              <a:gd name="connsiteX3" fmla="*/ 1966361 w 3458277"/>
              <a:gd name="connsiteY3" fmla="*/ 481310 h 625689"/>
              <a:gd name="connsiteX4" fmla="*/ 3073266 w 3458277"/>
              <a:gd name="connsiteY4" fmla="*/ 256720 h 625689"/>
              <a:gd name="connsiteX5" fmla="*/ 3458277 w 3458277"/>
              <a:gd name="connsiteY5" fmla="*/ 625689 h 625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58277" h="625689">
                <a:moveTo>
                  <a:pt x="25266" y="529436"/>
                </a:moveTo>
                <a:cubicBezTo>
                  <a:pt x="-52271" y="565531"/>
                  <a:pt x="73392" y="513394"/>
                  <a:pt x="73392" y="513394"/>
                </a:cubicBezTo>
                <a:cubicBezTo>
                  <a:pt x="276592" y="425162"/>
                  <a:pt x="928971" y="5394"/>
                  <a:pt x="1244466" y="47"/>
                </a:cubicBezTo>
                <a:cubicBezTo>
                  <a:pt x="1559961" y="-5300"/>
                  <a:pt x="1661561" y="438531"/>
                  <a:pt x="1966361" y="481310"/>
                </a:cubicBezTo>
                <a:cubicBezTo>
                  <a:pt x="2271161" y="524089"/>
                  <a:pt x="2824613" y="232657"/>
                  <a:pt x="3073266" y="256720"/>
                </a:cubicBezTo>
                <a:cubicBezTo>
                  <a:pt x="3321919" y="280783"/>
                  <a:pt x="3390098" y="453236"/>
                  <a:pt x="3458277" y="625689"/>
                </a:cubicBezTo>
              </a:path>
            </a:pathLst>
          </a:custGeom>
          <a:noFill/>
          <a:ln w="50800">
            <a:solidFill>
              <a:srgbClr val="009999">
                <a:alpha val="1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igura a mano libera 8"/>
          <p:cNvSpPr/>
          <p:nvPr userDrawn="1"/>
        </p:nvSpPr>
        <p:spPr>
          <a:xfrm>
            <a:off x="8373979" y="1158074"/>
            <a:ext cx="2755833" cy="625689"/>
          </a:xfrm>
          <a:custGeom>
            <a:avLst/>
            <a:gdLst>
              <a:gd name="connsiteX0" fmla="*/ 25266 w 3458277"/>
              <a:gd name="connsiteY0" fmla="*/ 529436 h 625689"/>
              <a:gd name="connsiteX1" fmla="*/ 73392 w 3458277"/>
              <a:gd name="connsiteY1" fmla="*/ 513394 h 625689"/>
              <a:gd name="connsiteX2" fmla="*/ 1244466 w 3458277"/>
              <a:gd name="connsiteY2" fmla="*/ 47 h 625689"/>
              <a:gd name="connsiteX3" fmla="*/ 1966361 w 3458277"/>
              <a:gd name="connsiteY3" fmla="*/ 481310 h 625689"/>
              <a:gd name="connsiteX4" fmla="*/ 3073266 w 3458277"/>
              <a:gd name="connsiteY4" fmla="*/ 256720 h 625689"/>
              <a:gd name="connsiteX5" fmla="*/ 3458277 w 3458277"/>
              <a:gd name="connsiteY5" fmla="*/ 625689 h 625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58277" h="625689">
                <a:moveTo>
                  <a:pt x="25266" y="529436"/>
                </a:moveTo>
                <a:cubicBezTo>
                  <a:pt x="-52271" y="565531"/>
                  <a:pt x="73392" y="513394"/>
                  <a:pt x="73392" y="513394"/>
                </a:cubicBezTo>
                <a:cubicBezTo>
                  <a:pt x="276592" y="425162"/>
                  <a:pt x="928971" y="5394"/>
                  <a:pt x="1244466" y="47"/>
                </a:cubicBezTo>
                <a:cubicBezTo>
                  <a:pt x="1559961" y="-5300"/>
                  <a:pt x="1661561" y="438531"/>
                  <a:pt x="1966361" y="481310"/>
                </a:cubicBezTo>
                <a:cubicBezTo>
                  <a:pt x="2271161" y="524089"/>
                  <a:pt x="2824613" y="232657"/>
                  <a:pt x="3073266" y="256720"/>
                </a:cubicBezTo>
                <a:cubicBezTo>
                  <a:pt x="3321919" y="280783"/>
                  <a:pt x="3390098" y="453236"/>
                  <a:pt x="3458277" y="625689"/>
                </a:cubicBezTo>
              </a:path>
            </a:pathLst>
          </a:custGeom>
          <a:noFill/>
          <a:ln w="508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56067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481B-1B35-43A6-B32A-89E39A6BE628}" type="datetimeFigureOut">
              <a:rPr lang="it-IT" smtClean="0"/>
              <a:pPr/>
              <a:t>19/11/2019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DA570-8792-4BFA-994B-081DB975F1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47525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481B-1B35-43A6-B32A-89E39A6BE628}" type="datetimeFigureOut">
              <a:rPr lang="it-IT" smtClean="0"/>
              <a:pPr/>
              <a:t>19/11/2019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DA570-8792-4BFA-994B-081DB975F1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09042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C481B-1B35-43A6-B32A-89E39A6BE628}" type="datetimeFigureOut">
              <a:rPr lang="it-IT" smtClean="0"/>
              <a:pPr/>
              <a:t>19/11/2019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DA570-8792-4BFA-994B-081DB975F1E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123701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353312" y="1463040"/>
            <a:ext cx="9448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4400" b="1" cap="small" dirty="0">
                <a:solidFill>
                  <a:schemeClr val="accent1">
                    <a:lumMod val="50000"/>
                  </a:schemeClr>
                </a:solidFill>
              </a:rPr>
              <a:t>Il turismo a </a:t>
            </a:r>
            <a:r>
              <a:rPr lang="it-IT" sz="4800" b="1" cap="small" dirty="0">
                <a:solidFill>
                  <a:srgbClr val="C00000"/>
                </a:solidFill>
              </a:rPr>
              <a:t>Castiglione della Pescaia</a:t>
            </a:r>
          </a:p>
          <a:p>
            <a:pPr algn="ctr">
              <a:lnSpc>
                <a:spcPct val="150000"/>
              </a:lnSpc>
            </a:pPr>
            <a:r>
              <a:rPr lang="it-IT" sz="4000" b="1" i="1" cap="small" dirty="0">
                <a:solidFill>
                  <a:schemeClr val="accent1">
                    <a:lumMod val="50000"/>
                  </a:schemeClr>
                </a:solidFill>
              </a:rPr>
              <a:t>Analisi e Trend del Mercato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9744" y="4779264"/>
            <a:ext cx="2849880" cy="1063656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4389120" y="5184189"/>
            <a:ext cx="3377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Prof. Alessandro Tortelli</a:t>
            </a:r>
          </a:p>
        </p:txBody>
      </p:sp>
    </p:spTree>
    <p:extLst>
      <p:ext uri="{BB962C8B-B14F-4D97-AF65-F5344CB8AC3E}">
        <p14:creationId xmlns:p14="http://schemas.microsoft.com/office/powerpoint/2010/main" xmlns="" val="2899995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256673" y="128336"/>
            <a:ext cx="8213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Stagionalità dei Flussi Turistici – Periodo 2010 - </a:t>
            </a:r>
            <a:r>
              <a:rPr lang="it-IT" sz="2800" b="1" cap="small" dirty="0" smtClean="0">
                <a:solidFill>
                  <a:schemeClr val="accent1">
                    <a:lumMod val="50000"/>
                  </a:schemeClr>
                </a:solidFill>
              </a:rPr>
              <a:t>2018 </a:t>
            </a:r>
            <a:endParaRPr lang="it-IT" sz="2800" b="1" cap="small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25581496"/>
              </p:ext>
            </p:extLst>
          </p:nvPr>
        </p:nvGraphicFramePr>
        <p:xfrm>
          <a:off x="256673" y="851072"/>
          <a:ext cx="5518483" cy="546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8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29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029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029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029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029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02939"/>
                <a:gridCol w="31068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9135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256753">
                <a:tc rowSpan="2"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Mese</a:t>
                      </a:r>
                    </a:p>
                  </a:txBody>
                  <a:tcPr anchor="ctr">
                    <a:lnR w="12700" cmpd="sng">
                      <a:noFill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% presenze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it-IT" sz="1600" b="1" i="1" dirty="0" err="1">
                          <a:solidFill>
                            <a:srgbClr val="C00000"/>
                          </a:solidFill>
                        </a:rPr>
                        <a:t>Var</a:t>
                      </a:r>
                      <a:r>
                        <a:rPr lang="it-IT" sz="1600" b="1" i="1" dirty="0">
                          <a:solidFill>
                            <a:srgbClr val="C00000"/>
                          </a:solidFill>
                        </a:rPr>
                        <a:t>. % ‘</a:t>
                      </a:r>
                      <a:r>
                        <a:rPr lang="it-IT" sz="1600" b="1" i="1" dirty="0" smtClean="0">
                          <a:solidFill>
                            <a:srgbClr val="C00000"/>
                          </a:solidFill>
                        </a:rPr>
                        <a:t>18/</a:t>
                      </a:r>
                      <a:r>
                        <a:rPr lang="it-IT" sz="1600" b="1" i="1" dirty="0">
                          <a:solidFill>
                            <a:srgbClr val="C00000"/>
                          </a:solidFill>
                        </a:rPr>
                        <a:t>’10</a:t>
                      </a:r>
                    </a:p>
                  </a:txBody>
                  <a:tcPr anchor="ctr">
                    <a:lnL w="12700" cmpd="sng">
                      <a:noFill/>
                    </a:lnL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2010</a:t>
                      </a:r>
                    </a:p>
                  </a:txBody>
                  <a:tcPr anchor="ctr">
                    <a:lnL w="381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2012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2014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2016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2017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2018</a:t>
                      </a:r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it-IT" sz="20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Gen</a:t>
                      </a:r>
                      <a:endParaRPr lang="it-IT" sz="20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+2,4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  <a:endParaRPr lang="it-IT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0,0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-13,6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Mar</a:t>
                      </a: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+209,5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  <a:endParaRPr lang="it-IT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1,4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2,6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2,8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1,9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3,8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156,3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Mag</a:t>
                      </a:r>
                      <a:endParaRPr lang="it-IT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5,8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4,6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4,7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7,0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4,3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7,1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+34,4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Giu</a:t>
                      </a:r>
                      <a:endParaRPr lang="it-IT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14,6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12,5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15,7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14,6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16,9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14,9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+10,6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Lug</a:t>
                      </a:r>
                      <a:endParaRPr lang="it-IT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28,8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29,8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26,5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25,8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26,4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25,6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-3,5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Ago</a:t>
                      </a: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33,0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34,2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32,7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31,5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30,9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30,3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-0,3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Set</a:t>
                      </a: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12,2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11,2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13,8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13,5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12,9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13,2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+17,0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Ott</a:t>
                      </a:r>
                      <a:endParaRPr lang="it-IT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3,4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4,4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4,4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4,3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4,4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+40,2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Nov</a:t>
                      </a:r>
                      <a:endParaRPr lang="it-IT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-9,6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Dic</a:t>
                      </a:r>
                      <a:endParaRPr lang="it-IT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+31,8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6256421" y="1143982"/>
            <a:ext cx="5592277" cy="4875181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marL="342900" indent="-34290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Il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25,4%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delle presenze tra aprile e giugno (</a:t>
            </a:r>
            <a:r>
              <a:rPr lang="it-IT" sz="2400" i="1" dirty="0">
                <a:solidFill>
                  <a:schemeClr val="accent1">
                    <a:lumMod val="50000"/>
                  </a:schemeClr>
                </a:solidFill>
              </a:rPr>
              <a:t>il 19,8% nel 2010, +</a:t>
            </a:r>
            <a:r>
              <a:rPr lang="it-IT" sz="2400" i="1" dirty="0" smtClean="0">
                <a:solidFill>
                  <a:schemeClr val="accent1">
                    <a:lumMod val="50000"/>
                  </a:schemeClr>
                </a:solidFill>
              </a:rPr>
              <a:t>26,3% </a:t>
            </a:r>
            <a:r>
              <a:rPr lang="it-IT" sz="2400" i="1" dirty="0">
                <a:solidFill>
                  <a:schemeClr val="accent1">
                    <a:lumMod val="50000"/>
                  </a:schemeClr>
                </a:solidFill>
              </a:rPr>
              <a:t>la crescita % del trimestre tra l’anno 2010 ed il </a:t>
            </a:r>
            <a:r>
              <a:rPr lang="it-IT" sz="2400" i="1" dirty="0" smtClean="0">
                <a:solidFill>
                  <a:schemeClr val="accent1">
                    <a:lumMod val="50000"/>
                  </a:schemeClr>
                </a:solidFill>
              </a:rPr>
              <a:t>2018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it-IT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Il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55,9%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nel bimestre luglio e agosto (</a:t>
            </a:r>
            <a:r>
              <a:rPr lang="it-IT" sz="2400" i="1" dirty="0">
                <a:solidFill>
                  <a:schemeClr val="accent1">
                    <a:lumMod val="50000"/>
                  </a:schemeClr>
                </a:solidFill>
              </a:rPr>
              <a:t>61,8% nel 2010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marL="342900" indent="-34290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I turisti </a:t>
            </a:r>
            <a:r>
              <a:rPr lang="it-IT" sz="2400" dirty="0">
                <a:solidFill>
                  <a:srgbClr val="C00000"/>
                </a:solidFill>
              </a:rPr>
              <a:t>Italiani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 si concentrano soprattutto tra giugno e settembre</a:t>
            </a:r>
          </a:p>
          <a:p>
            <a:pPr marL="342900" indent="-34290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Più ampia la stagione degli </a:t>
            </a:r>
            <a:r>
              <a:rPr lang="it-IT" sz="2400" dirty="0">
                <a:solidFill>
                  <a:srgbClr val="C00000"/>
                </a:solidFill>
              </a:rPr>
              <a:t>Stranieri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 che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va da maggio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e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ad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ottobre</a:t>
            </a:r>
          </a:p>
        </p:txBody>
      </p:sp>
    </p:spTree>
    <p:extLst>
      <p:ext uri="{BB962C8B-B14F-4D97-AF65-F5344CB8AC3E}">
        <p14:creationId xmlns:p14="http://schemas.microsoft.com/office/powerpoint/2010/main" xmlns="" val="3448564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88769" y="1463040"/>
            <a:ext cx="1011334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4400" b="1" cap="small" dirty="0">
                <a:solidFill>
                  <a:schemeClr val="accent1">
                    <a:lumMod val="50000"/>
                  </a:schemeClr>
                </a:solidFill>
              </a:rPr>
              <a:t>Il turismo a </a:t>
            </a:r>
            <a:r>
              <a:rPr lang="it-IT" sz="4800" b="1" cap="small" dirty="0">
                <a:solidFill>
                  <a:srgbClr val="C00000"/>
                </a:solidFill>
              </a:rPr>
              <a:t>Castiglione della Pescaia</a:t>
            </a:r>
          </a:p>
          <a:p>
            <a:pPr algn="ctr">
              <a:lnSpc>
                <a:spcPct val="150000"/>
              </a:lnSpc>
            </a:pPr>
            <a:r>
              <a:rPr lang="it-IT" sz="4000" b="1" i="1" cap="small" dirty="0">
                <a:solidFill>
                  <a:schemeClr val="accent1">
                    <a:lumMod val="50000"/>
                  </a:schemeClr>
                </a:solidFill>
              </a:rPr>
              <a:t>LA STAGIONE TURISTICA </a:t>
            </a:r>
            <a:r>
              <a:rPr lang="it-IT" sz="4000" b="1" i="1" cap="small" dirty="0" smtClean="0">
                <a:solidFill>
                  <a:schemeClr val="accent1">
                    <a:lumMod val="50000"/>
                  </a:schemeClr>
                </a:solidFill>
              </a:rPr>
              <a:t>2019</a:t>
            </a:r>
            <a:endParaRPr lang="it-IT" sz="4000" b="1" i="1" cap="small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1627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256673" y="128336"/>
            <a:ext cx="9625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Andamento Internazionale del Turismo – Anno </a:t>
            </a:r>
            <a:r>
              <a:rPr lang="it-IT" sz="2800" b="1" cap="small" dirty="0" smtClean="0">
                <a:solidFill>
                  <a:schemeClr val="accent1">
                    <a:lumMod val="50000"/>
                  </a:schemeClr>
                </a:solidFill>
              </a:rPr>
              <a:t>2019</a:t>
            </a:r>
            <a:endParaRPr lang="it-IT" sz="2800" b="1" cap="sm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60421" y="909013"/>
            <a:ext cx="6416843" cy="3600986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Dalle rilevazioni </a:t>
            </a:r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UNWTO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 (World </a:t>
            </a:r>
            <a:r>
              <a:rPr lang="it-IT" sz="2400" dirty="0" err="1">
                <a:solidFill>
                  <a:schemeClr val="accent1">
                    <a:lumMod val="50000"/>
                  </a:schemeClr>
                </a:solidFill>
              </a:rPr>
              <a:t>Tourism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accent1">
                    <a:lumMod val="50000"/>
                  </a:schemeClr>
                </a:solidFill>
              </a:rPr>
              <a:t>Organisation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) relative al primo semestre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2019,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gli </a:t>
            </a:r>
            <a:r>
              <a:rPr lang="it-IT" sz="2800" b="1" dirty="0">
                <a:solidFill>
                  <a:schemeClr val="accent1">
                    <a:lumMod val="50000"/>
                  </a:schemeClr>
                </a:solidFill>
              </a:rPr>
              <a:t>arrivi internazionali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nel mondo sono aumentati del </a:t>
            </a:r>
            <a:r>
              <a:rPr lang="it-IT" sz="2800" b="1" dirty="0" smtClean="0">
                <a:solidFill>
                  <a:schemeClr val="accent1">
                    <a:lumMod val="50000"/>
                  </a:schemeClr>
                </a:solidFill>
              </a:rPr>
              <a:t>4,4%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con una performance del </a:t>
            </a:r>
            <a:r>
              <a:rPr lang="it-IT" sz="2800" b="1" dirty="0" smtClean="0">
                <a:solidFill>
                  <a:schemeClr val="accent1">
                    <a:lumMod val="50000"/>
                  </a:schemeClr>
                </a:solidFill>
              </a:rPr>
              <a:t>+3,2%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nelle economie avanzate e del </a:t>
            </a:r>
            <a:r>
              <a:rPr lang="it-IT" sz="2800" b="1" dirty="0" smtClean="0">
                <a:solidFill>
                  <a:schemeClr val="accent1">
                    <a:lumMod val="50000"/>
                  </a:schemeClr>
                </a:solidFill>
              </a:rPr>
              <a:t>+5,8%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nelle economie emergenti. </a:t>
            </a:r>
          </a:p>
          <a:p>
            <a:pPr algn="ctr"/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L’Europa è cresciuta del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+4,2%,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trainata soprattutto dall’area mediterranea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(+5,8%) e dai paesi </a:t>
            </a:r>
            <a:r>
              <a:rPr lang="it-IT" sz="2400" dirty="0" err="1" smtClean="0">
                <a:solidFill>
                  <a:schemeClr val="accent1">
                    <a:lumMod val="50000"/>
                  </a:schemeClr>
                </a:solidFill>
              </a:rPr>
              <a:t>centro-orientali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 (+6,4%),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il nord Africa del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+9,3%</a:t>
            </a:r>
            <a:endParaRPr lang="it-IT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2218301" y="4971188"/>
            <a:ext cx="7962019" cy="1631216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2400" dirty="0">
                <a:solidFill>
                  <a:srgbClr val="C00000"/>
                </a:solidFill>
              </a:rPr>
              <a:t>Dai dati </a:t>
            </a:r>
            <a:r>
              <a:rPr lang="it-IT" sz="2400" dirty="0" err="1">
                <a:solidFill>
                  <a:srgbClr val="C00000"/>
                </a:solidFill>
              </a:rPr>
              <a:t>Eurostat</a:t>
            </a:r>
            <a:r>
              <a:rPr lang="it-IT" sz="2400" dirty="0">
                <a:solidFill>
                  <a:srgbClr val="C00000"/>
                </a:solidFill>
              </a:rPr>
              <a:t>, in </a:t>
            </a:r>
            <a:r>
              <a:rPr lang="it-IT" sz="2800" b="1" dirty="0">
                <a:solidFill>
                  <a:srgbClr val="C00000"/>
                </a:solidFill>
              </a:rPr>
              <a:t>Spagna</a:t>
            </a:r>
            <a:r>
              <a:rPr lang="it-IT" sz="2800" dirty="0">
                <a:solidFill>
                  <a:srgbClr val="C00000"/>
                </a:solidFill>
              </a:rPr>
              <a:t> </a:t>
            </a:r>
            <a:r>
              <a:rPr lang="it-IT" sz="2400" dirty="0">
                <a:solidFill>
                  <a:srgbClr val="C00000"/>
                </a:solidFill>
              </a:rPr>
              <a:t>il trimestre </a:t>
            </a:r>
            <a:r>
              <a:rPr lang="it-IT" sz="2400" dirty="0" smtClean="0">
                <a:solidFill>
                  <a:srgbClr val="C00000"/>
                </a:solidFill>
              </a:rPr>
              <a:t>giugno–luglio–agosto 2019 </a:t>
            </a:r>
            <a:r>
              <a:rPr lang="it-IT" sz="2400" dirty="0">
                <a:solidFill>
                  <a:srgbClr val="C00000"/>
                </a:solidFill>
              </a:rPr>
              <a:t>ha registrato </a:t>
            </a:r>
            <a:r>
              <a:rPr lang="it-IT" sz="2400" dirty="0" smtClean="0">
                <a:solidFill>
                  <a:srgbClr val="C00000"/>
                </a:solidFill>
              </a:rPr>
              <a:t>una crescita di </a:t>
            </a:r>
            <a:r>
              <a:rPr lang="it-IT" sz="2400" dirty="0">
                <a:solidFill>
                  <a:srgbClr val="C00000"/>
                </a:solidFill>
              </a:rPr>
              <a:t>presenze </a:t>
            </a:r>
            <a:r>
              <a:rPr lang="it-IT" sz="2400" dirty="0" smtClean="0">
                <a:solidFill>
                  <a:srgbClr val="C00000"/>
                </a:solidFill>
              </a:rPr>
              <a:t>del’1,6%:  lieve calo per la </a:t>
            </a:r>
            <a:r>
              <a:rPr lang="it-IT" sz="2400" dirty="0">
                <a:solidFill>
                  <a:srgbClr val="C00000"/>
                </a:solidFill>
              </a:rPr>
              <a:t>domanda </a:t>
            </a:r>
            <a:r>
              <a:rPr lang="it-IT" sz="2400" dirty="0" smtClean="0">
                <a:solidFill>
                  <a:srgbClr val="C00000"/>
                </a:solidFill>
              </a:rPr>
              <a:t>internazionale (-0,1%), crescita sostenuta per i flussi domestici (+4,4%)</a:t>
            </a:r>
            <a:endParaRPr lang="it-IT" sz="2400" i="1" dirty="0">
              <a:solidFill>
                <a:srgbClr val="C00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4482" y="1265567"/>
            <a:ext cx="5048636" cy="288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8246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256673" y="128336"/>
            <a:ext cx="74756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Andamento Nazionale del Turismo – Anno </a:t>
            </a:r>
            <a:r>
              <a:rPr lang="it-IT" sz="2800" b="1" cap="small" dirty="0" smtClean="0">
                <a:solidFill>
                  <a:schemeClr val="accent1">
                    <a:lumMod val="50000"/>
                  </a:schemeClr>
                </a:solidFill>
              </a:rPr>
              <a:t>2019</a:t>
            </a:r>
            <a:endParaRPr lang="it-IT" sz="2800" b="1" cap="sm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05851" y="827939"/>
            <a:ext cx="5021180" cy="3108543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Secondo i dati </a:t>
            </a:r>
            <a:r>
              <a:rPr lang="it-IT" sz="2800" b="1" dirty="0">
                <a:solidFill>
                  <a:schemeClr val="accent1">
                    <a:lumMod val="50000"/>
                  </a:schemeClr>
                </a:solidFill>
              </a:rPr>
              <a:t>Istat</a:t>
            </a:r>
            <a:r>
              <a:rPr lang="it-IT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relativi ai primi sette mesi del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2019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it-IT" sz="2400" i="1" dirty="0">
                <a:solidFill>
                  <a:schemeClr val="accent1">
                    <a:lumMod val="50000"/>
                  </a:schemeClr>
                </a:solidFill>
              </a:rPr>
              <a:t>dati provvisori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), il turismo in Italia ha registrato una 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contrazione </a:t>
            </a:r>
            <a:r>
              <a:rPr lang="it-IT" sz="2400" dirty="0">
                <a:solidFill>
                  <a:schemeClr val="accent1">
                    <a:lumMod val="50000"/>
                  </a:schemeClr>
                </a:solidFill>
              </a:rPr>
              <a:t>di </a:t>
            </a:r>
            <a:r>
              <a:rPr lang="it-IT" sz="2400" b="1" dirty="0">
                <a:solidFill>
                  <a:schemeClr val="accent1">
                    <a:lumMod val="50000"/>
                  </a:schemeClr>
                </a:solidFill>
              </a:rPr>
              <a:t>arrivi </a:t>
            </a: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del -2,1%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 e delle </a:t>
            </a: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presenze del -0,2%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it-IT" sz="2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Tiene la domanda </a:t>
            </a: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italiana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+0,2%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 di presenze), mentre diminuiscono leggermente gli </a:t>
            </a: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stranieri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-0,7%</a:t>
            </a: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it-IT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7299159" y="1588938"/>
            <a:ext cx="4379494" cy="3785652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2400" dirty="0">
                <a:solidFill>
                  <a:srgbClr val="C00000"/>
                </a:solidFill>
              </a:rPr>
              <a:t>Dai dati </a:t>
            </a:r>
            <a:r>
              <a:rPr lang="it-IT" sz="2800" b="1" dirty="0">
                <a:solidFill>
                  <a:srgbClr val="C00000"/>
                </a:solidFill>
              </a:rPr>
              <a:t>Banca d’Italia </a:t>
            </a:r>
            <a:r>
              <a:rPr lang="it-IT" sz="2400" dirty="0">
                <a:solidFill>
                  <a:srgbClr val="C00000"/>
                </a:solidFill>
              </a:rPr>
              <a:t>sui viaggiatori stranieri in visita al nostro Paese, nel  periodo gennaio – agosto </a:t>
            </a:r>
            <a:r>
              <a:rPr lang="it-IT" sz="2400" dirty="0" smtClean="0">
                <a:solidFill>
                  <a:srgbClr val="C00000"/>
                </a:solidFill>
              </a:rPr>
              <a:t>2019 </a:t>
            </a:r>
            <a:r>
              <a:rPr lang="it-IT" sz="2400" dirty="0">
                <a:solidFill>
                  <a:srgbClr val="C00000"/>
                </a:solidFill>
              </a:rPr>
              <a:t>sono aumentati sia il </a:t>
            </a:r>
            <a:r>
              <a:rPr lang="it-IT" sz="2800" b="1" dirty="0">
                <a:solidFill>
                  <a:srgbClr val="C00000"/>
                </a:solidFill>
              </a:rPr>
              <a:t>numero di </a:t>
            </a:r>
            <a:r>
              <a:rPr lang="it-IT" sz="2800" b="1" dirty="0" smtClean="0">
                <a:solidFill>
                  <a:srgbClr val="C00000"/>
                </a:solidFill>
              </a:rPr>
              <a:t>viaggiatori pernottanti </a:t>
            </a:r>
            <a:r>
              <a:rPr lang="it-IT" sz="2400" b="1" dirty="0" smtClean="0">
                <a:solidFill>
                  <a:srgbClr val="C00000"/>
                </a:solidFill>
              </a:rPr>
              <a:t>(</a:t>
            </a:r>
            <a:r>
              <a:rPr lang="it-IT" sz="2800" b="1" dirty="0" smtClean="0">
                <a:solidFill>
                  <a:srgbClr val="C00000"/>
                </a:solidFill>
              </a:rPr>
              <a:t>+4,9%</a:t>
            </a:r>
            <a:r>
              <a:rPr lang="it-IT" sz="2400" b="1" dirty="0" smtClean="0">
                <a:solidFill>
                  <a:srgbClr val="C00000"/>
                </a:solidFill>
              </a:rPr>
              <a:t>)</a:t>
            </a:r>
            <a:r>
              <a:rPr lang="it-IT" sz="2400" dirty="0" smtClean="0">
                <a:solidFill>
                  <a:srgbClr val="C00000"/>
                </a:solidFill>
              </a:rPr>
              <a:t>, </a:t>
            </a:r>
            <a:r>
              <a:rPr lang="it-IT" sz="2400" dirty="0">
                <a:solidFill>
                  <a:srgbClr val="C00000"/>
                </a:solidFill>
              </a:rPr>
              <a:t>sia i </a:t>
            </a:r>
            <a:r>
              <a:rPr lang="it-IT" sz="2800" b="1" dirty="0">
                <a:solidFill>
                  <a:srgbClr val="C00000"/>
                </a:solidFill>
              </a:rPr>
              <a:t>pernottamenti trascorsi </a:t>
            </a:r>
            <a:r>
              <a:rPr lang="it-IT" sz="2400" b="1" dirty="0" smtClean="0">
                <a:solidFill>
                  <a:srgbClr val="C00000"/>
                </a:solidFill>
              </a:rPr>
              <a:t>(</a:t>
            </a:r>
            <a:r>
              <a:rPr lang="it-IT" sz="2800" b="1" dirty="0" smtClean="0">
                <a:solidFill>
                  <a:srgbClr val="C00000"/>
                </a:solidFill>
              </a:rPr>
              <a:t>+5,1%</a:t>
            </a:r>
            <a:r>
              <a:rPr lang="it-IT" sz="2400" b="1" dirty="0" smtClean="0">
                <a:solidFill>
                  <a:srgbClr val="C00000"/>
                </a:solidFill>
              </a:rPr>
              <a:t>)</a:t>
            </a:r>
            <a:r>
              <a:rPr lang="it-IT" sz="2400" dirty="0" smtClean="0">
                <a:solidFill>
                  <a:srgbClr val="C00000"/>
                </a:solidFill>
              </a:rPr>
              <a:t>, </a:t>
            </a:r>
            <a:r>
              <a:rPr lang="it-IT" sz="2400" dirty="0">
                <a:solidFill>
                  <a:srgbClr val="C00000"/>
                </a:solidFill>
              </a:rPr>
              <a:t>sia la </a:t>
            </a:r>
            <a:r>
              <a:rPr lang="it-IT" sz="2800" b="1" dirty="0">
                <a:solidFill>
                  <a:srgbClr val="C00000"/>
                </a:solidFill>
              </a:rPr>
              <a:t>spesa complessiva</a:t>
            </a:r>
            <a:r>
              <a:rPr lang="it-IT" sz="2400" b="1" dirty="0">
                <a:solidFill>
                  <a:srgbClr val="C00000"/>
                </a:solidFill>
              </a:rPr>
              <a:t> </a:t>
            </a:r>
            <a:r>
              <a:rPr lang="it-IT" sz="2400" b="1" dirty="0" smtClean="0">
                <a:solidFill>
                  <a:srgbClr val="C00000"/>
                </a:solidFill>
              </a:rPr>
              <a:t>(</a:t>
            </a:r>
            <a:r>
              <a:rPr lang="it-IT" sz="2800" b="1" dirty="0" smtClean="0">
                <a:solidFill>
                  <a:srgbClr val="C00000"/>
                </a:solidFill>
              </a:rPr>
              <a:t>+6,6%</a:t>
            </a:r>
            <a:r>
              <a:rPr lang="it-IT" sz="2400" b="1" dirty="0" smtClean="0">
                <a:solidFill>
                  <a:srgbClr val="C00000"/>
                </a:solidFill>
              </a:rPr>
              <a:t>)</a:t>
            </a:r>
            <a:endParaRPr lang="it-IT" sz="2400" b="1" dirty="0">
              <a:solidFill>
                <a:srgbClr val="C0000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395" y="4080860"/>
            <a:ext cx="5048636" cy="252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9450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09134643"/>
              </p:ext>
            </p:extLst>
          </p:nvPr>
        </p:nvGraphicFramePr>
        <p:xfrm>
          <a:off x="3721994" y="150495"/>
          <a:ext cx="5550795" cy="48844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8795"/>
                <a:gridCol w="2599568"/>
                <a:gridCol w="1972432"/>
              </a:tblGrid>
              <a:tr h="190500">
                <a:tc gridSpan="3">
                  <a:txBody>
                    <a:bodyPr/>
                    <a:lstStyle/>
                    <a:p>
                      <a:pPr algn="l" fontAlgn="b"/>
                      <a:r>
                        <a:rPr lang="it-IT" sz="2400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POSTI LETTO STRUTTURE INADEMPIENTI</a:t>
                      </a:r>
                      <a:endParaRPr lang="it-IT" sz="2400" b="1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u="none" strike="noStrike">
                          <a:effectLst/>
                          <a:latin typeface="+mn-lt"/>
                        </a:rPr>
                        <a:t> 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Locazioni turistiche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Altre tipologie</a:t>
                      </a: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u="none" strike="noStrike">
                          <a:effectLst/>
                          <a:latin typeface="+mn-lt"/>
                        </a:rPr>
                        <a:t>Gen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u="none" strike="noStrike" dirty="0">
                          <a:effectLst/>
                          <a:latin typeface="+mn-lt"/>
                        </a:rPr>
                        <a:t>0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u="none" strike="noStrike" dirty="0">
                          <a:effectLst/>
                          <a:latin typeface="+mn-lt"/>
                        </a:rPr>
                        <a:t>70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u="none" strike="noStrike">
                          <a:effectLst/>
                          <a:latin typeface="+mn-lt"/>
                        </a:rPr>
                        <a:t>Feb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u="none" strike="noStrike" dirty="0">
                          <a:effectLst/>
                          <a:latin typeface="+mn-lt"/>
                        </a:rPr>
                        <a:t>0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u="none" strike="noStrike" dirty="0">
                          <a:effectLst/>
                          <a:latin typeface="+mn-lt"/>
                        </a:rPr>
                        <a:t>70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u="none" strike="noStrike">
                          <a:effectLst/>
                          <a:latin typeface="+mn-lt"/>
                        </a:rPr>
                        <a:t>Mar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u="none" strike="noStrike" dirty="0">
                          <a:effectLst/>
                          <a:latin typeface="+mn-lt"/>
                        </a:rPr>
                        <a:t>98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u="none" strike="noStrike" dirty="0">
                          <a:effectLst/>
                          <a:latin typeface="+mn-lt"/>
                        </a:rPr>
                        <a:t>70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u="none" strike="noStrike">
                          <a:effectLst/>
                          <a:latin typeface="+mn-lt"/>
                        </a:rPr>
                        <a:t>Apr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u="none" strike="noStrike" dirty="0">
                          <a:effectLst/>
                          <a:latin typeface="+mn-lt"/>
                        </a:rPr>
                        <a:t>234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u="none" strike="noStrike" dirty="0">
                          <a:effectLst/>
                          <a:latin typeface="+mn-lt"/>
                        </a:rPr>
                        <a:t>181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u="none" strike="noStrike">
                          <a:effectLst/>
                          <a:latin typeface="+mn-lt"/>
                        </a:rPr>
                        <a:t>Mag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u="none" strike="noStrike" dirty="0">
                          <a:effectLst/>
                          <a:latin typeface="+mn-lt"/>
                        </a:rPr>
                        <a:t>361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u="none" strike="noStrike" dirty="0">
                          <a:effectLst/>
                          <a:latin typeface="+mn-lt"/>
                        </a:rPr>
                        <a:t>136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u="none" strike="noStrike">
                          <a:effectLst/>
                          <a:latin typeface="+mn-lt"/>
                        </a:rPr>
                        <a:t>Giu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u="none" strike="noStrike" dirty="0">
                          <a:effectLst/>
                          <a:latin typeface="+mn-lt"/>
                        </a:rPr>
                        <a:t>158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u="none" strike="noStrike" dirty="0" err="1">
                          <a:effectLst/>
                          <a:latin typeface="+mn-lt"/>
                        </a:rPr>
                        <a:t>Lug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1" u="none" strike="noStrike" dirty="0">
                          <a:effectLst/>
                          <a:latin typeface="+mn-lt"/>
                        </a:rPr>
                        <a:t>198</a:t>
                      </a:r>
                      <a:endParaRPr lang="it-IT" sz="24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u="none" strike="noStrike" dirty="0">
                          <a:effectLst/>
                          <a:latin typeface="+mn-lt"/>
                        </a:rPr>
                        <a:t>Ago</a:t>
                      </a:r>
                      <a:endParaRPr lang="it-IT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1" u="none" strike="noStrike" dirty="0">
                          <a:effectLst/>
                          <a:latin typeface="+mn-lt"/>
                        </a:rPr>
                        <a:t>198</a:t>
                      </a:r>
                      <a:endParaRPr lang="it-IT" sz="24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u="none" strike="noStrike">
                          <a:effectLst/>
                          <a:latin typeface="+mn-lt"/>
                        </a:rPr>
                        <a:t>Set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1" u="none" strike="noStrike" dirty="0">
                          <a:effectLst/>
                          <a:latin typeface="+mn-lt"/>
                        </a:rPr>
                        <a:t>308</a:t>
                      </a:r>
                      <a:endParaRPr lang="it-IT" sz="24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it-IT" sz="2400" u="none" strike="noStrike">
                          <a:effectLst/>
                          <a:latin typeface="+mn-lt"/>
                        </a:rPr>
                        <a:t>Ott</a:t>
                      </a:r>
                      <a:endParaRPr lang="it-IT" sz="2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1910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400" b="1" i="1" u="none" strike="noStrike" dirty="0">
                          <a:effectLst/>
                          <a:latin typeface="+mn-lt"/>
                        </a:rPr>
                        <a:t>894</a:t>
                      </a:r>
                      <a:endParaRPr lang="it-IT" sz="24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64169" y="128336"/>
            <a:ext cx="31813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La Stagione Turistica </a:t>
            </a:r>
            <a:r>
              <a:rPr lang="it-IT" sz="2800" b="1" u="sng" cap="small" dirty="0" smtClean="0">
                <a:solidFill>
                  <a:schemeClr val="accent1">
                    <a:lumMod val="50000"/>
                  </a:schemeClr>
                </a:solidFill>
              </a:rPr>
              <a:t>2019</a:t>
            </a:r>
            <a:r>
              <a:rPr lang="it-IT" sz="2800" b="1" cap="small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a Castiglione della Pescaia</a:t>
            </a:r>
          </a:p>
        </p:txBody>
      </p:sp>
    </p:spTree>
    <p:extLst>
      <p:ext uri="{BB962C8B-B14F-4D97-AF65-F5344CB8AC3E}">
        <p14:creationId xmlns:p14="http://schemas.microsoft.com/office/powerpoint/2010/main" xmlns="" val="3347497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64169" y="128336"/>
            <a:ext cx="814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La Stagione Turistica </a:t>
            </a:r>
            <a:r>
              <a:rPr lang="it-IT" sz="2800" b="1" u="sng" cap="small" dirty="0" smtClean="0">
                <a:solidFill>
                  <a:schemeClr val="accent1">
                    <a:lumMod val="50000"/>
                  </a:schemeClr>
                </a:solidFill>
              </a:rPr>
              <a:t>2019</a:t>
            </a:r>
            <a:r>
              <a:rPr lang="it-IT" sz="2800" b="1" cap="small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a Castiglione della Pescaia</a:t>
            </a:r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0658483"/>
              </p:ext>
            </p:extLst>
          </p:nvPr>
        </p:nvGraphicFramePr>
        <p:xfrm>
          <a:off x="217597" y="1060550"/>
          <a:ext cx="5024963" cy="2231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4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89673"/>
                <a:gridCol w="16808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54556">
                <a:tc>
                  <a:txBody>
                    <a:bodyPr/>
                    <a:lstStyle/>
                    <a:p>
                      <a:pPr algn="ctr"/>
                      <a:endParaRPr lang="it-IT" sz="24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Gen-Ott</a:t>
                      </a:r>
                      <a:r>
                        <a:rPr lang="it-IT" sz="2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2019*</a:t>
                      </a:r>
                      <a:endParaRPr lang="it-IT" sz="24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Var</a:t>
                      </a:r>
                      <a:r>
                        <a:rPr lang="it-IT" sz="2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.</a:t>
                      </a:r>
                      <a:r>
                        <a:rPr lang="it-IT" sz="2400" b="1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it-IT" sz="24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% 2019/2018</a:t>
                      </a:r>
                      <a:endParaRPr lang="it-IT" sz="24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8054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it-IT" sz="2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Arrivi</a:t>
                      </a: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212.263</a:t>
                      </a:r>
                      <a:endParaRPr lang="it-IT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-5,8%</a:t>
                      </a:r>
                      <a:endParaRPr lang="it-IT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8054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Presenze</a:t>
                      </a: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1.426.753</a:t>
                      </a:r>
                      <a:endParaRPr lang="it-IT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+5,1%</a:t>
                      </a:r>
                      <a:endParaRPr lang="it-IT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0626">
                <a:tc gridSpan="3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1600" b="0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* Esclusi i movimenti registrati dalle locazioni</a:t>
                      </a:r>
                      <a:r>
                        <a:rPr lang="it-IT" sz="1600" b="0" i="1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turistiche</a:t>
                      </a:r>
                      <a:endParaRPr lang="it-IT" sz="1600" b="0" i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 marB="0"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5644896" y="651556"/>
            <a:ext cx="6352675" cy="2877711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200" dirty="0">
                <a:solidFill>
                  <a:schemeClr val="accent1">
                    <a:lumMod val="50000"/>
                  </a:schemeClr>
                </a:solidFill>
              </a:rPr>
              <a:t>Dalle statistiche ufficiali </a:t>
            </a:r>
            <a:r>
              <a:rPr lang="it-IT" sz="2200" dirty="0" smtClean="0">
                <a:solidFill>
                  <a:schemeClr val="accent1">
                    <a:lumMod val="50000"/>
                  </a:schemeClr>
                </a:solidFill>
              </a:rPr>
              <a:t>sui flussi turistici di Castiglione </a:t>
            </a:r>
            <a:r>
              <a:rPr lang="it-IT" sz="2200" dirty="0">
                <a:solidFill>
                  <a:schemeClr val="accent1">
                    <a:lumMod val="50000"/>
                  </a:schemeClr>
                </a:solidFill>
              </a:rPr>
              <a:t>della Pescaia (</a:t>
            </a:r>
            <a:r>
              <a:rPr lang="it-IT" sz="2200" i="1" dirty="0">
                <a:solidFill>
                  <a:schemeClr val="accent1">
                    <a:lumMod val="50000"/>
                  </a:schemeClr>
                </a:solidFill>
              </a:rPr>
              <a:t>dati </a:t>
            </a:r>
            <a:r>
              <a:rPr lang="it-IT" sz="2200" i="1" dirty="0" smtClean="0">
                <a:solidFill>
                  <a:schemeClr val="accent1">
                    <a:lumMod val="50000"/>
                  </a:schemeClr>
                </a:solidFill>
              </a:rPr>
              <a:t>provvisori esclusi i movimenti rilevati presso le Locazioni Turistiche</a:t>
            </a:r>
            <a:r>
              <a:rPr lang="it-IT" sz="2200" dirty="0" smtClean="0">
                <a:solidFill>
                  <a:schemeClr val="accent1">
                    <a:lumMod val="50000"/>
                  </a:schemeClr>
                </a:solidFill>
              </a:rPr>
              <a:t>), nel </a:t>
            </a:r>
            <a:r>
              <a:rPr lang="it-IT" sz="2200" dirty="0">
                <a:solidFill>
                  <a:schemeClr val="accent1">
                    <a:lumMod val="50000"/>
                  </a:schemeClr>
                </a:solidFill>
              </a:rPr>
              <a:t>periodo gennaio-ottobre </a:t>
            </a:r>
            <a:r>
              <a:rPr lang="it-IT" sz="2200" dirty="0" smtClean="0">
                <a:solidFill>
                  <a:schemeClr val="accent1">
                    <a:lumMod val="50000"/>
                  </a:schemeClr>
                </a:solidFill>
              </a:rPr>
              <a:t>2019 si è registrata </a:t>
            </a:r>
            <a:r>
              <a:rPr lang="it-IT" sz="2200" dirty="0">
                <a:solidFill>
                  <a:schemeClr val="accent1">
                    <a:lumMod val="50000"/>
                  </a:schemeClr>
                </a:solidFill>
              </a:rPr>
              <a:t>una </a:t>
            </a:r>
            <a:r>
              <a:rPr lang="it-IT" sz="2200" dirty="0" smtClean="0">
                <a:solidFill>
                  <a:schemeClr val="accent1">
                    <a:lumMod val="50000"/>
                  </a:schemeClr>
                </a:solidFill>
              </a:rPr>
              <a:t>flessione di </a:t>
            </a:r>
            <a:r>
              <a:rPr lang="it-IT" sz="2200" dirty="0">
                <a:solidFill>
                  <a:schemeClr val="accent1">
                    <a:lumMod val="50000"/>
                  </a:schemeClr>
                </a:solidFill>
              </a:rPr>
              <a:t>arrivi </a:t>
            </a:r>
            <a:r>
              <a:rPr lang="it-IT" sz="2200" dirty="0" smtClean="0">
                <a:solidFill>
                  <a:schemeClr val="accent1">
                    <a:lumMod val="50000"/>
                  </a:schemeClr>
                </a:solidFill>
              </a:rPr>
              <a:t>(-13 mila) e una crescita consistente di presenze (+ 69mila</a:t>
            </a:r>
            <a:r>
              <a:rPr lang="it-IT" sz="2200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200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it-IT" sz="2200" dirty="0">
                <a:solidFill>
                  <a:schemeClr val="accent1">
                    <a:lumMod val="50000"/>
                  </a:schemeClr>
                </a:solidFill>
              </a:rPr>
              <a:t>permanenza </a:t>
            </a:r>
            <a:r>
              <a:rPr lang="it-IT" sz="2200" dirty="0" smtClean="0">
                <a:solidFill>
                  <a:schemeClr val="accent1">
                    <a:lumMod val="50000"/>
                  </a:schemeClr>
                </a:solidFill>
              </a:rPr>
              <a:t>è passata da 6,0 notti dello scorso anno a 6,7 notti del 2019</a:t>
            </a:r>
            <a:endParaRPr lang="it-IT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44896" y="3734162"/>
            <a:ext cx="6352675" cy="2954655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200" dirty="0">
                <a:solidFill>
                  <a:srgbClr val="C00000"/>
                </a:solidFill>
              </a:rPr>
              <a:t>Forte </a:t>
            </a:r>
            <a:r>
              <a:rPr lang="it-IT" sz="2200" dirty="0" smtClean="0">
                <a:solidFill>
                  <a:srgbClr val="C00000"/>
                </a:solidFill>
              </a:rPr>
              <a:t>calo delle </a:t>
            </a:r>
            <a:r>
              <a:rPr lang="it-IT" sz="2200" dirty="0">
                <a:solidFill>
                  <a:srgbClr val="C00000"/>
                </a:solidFill>
              </a:rPr>
              <a:t>presenze nel 1° </a:t>
            </a:r>
            <a:r>
              <a:rPr lang="it-IT" sz="2200" dirty="0" smtClean="0">
                <a:solidFill>
                  <a:srgbClr val="C00000"/>
                </a:solidFill>
              </a:rPr>
              <a:t>trimestre e nei mesi di maggio (Pentecoste) e ottobre (Alta % inadempienti)</a:t>
            </a:r>
            <a:endParaRPr lang="it-IT" sz="2200" dirty="0">
              <a:solidFill>
                <a:srgbClr val="C00000"/>
              </a:solidFill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200" dirty="0" smtClean="0">
                <a:solidFill>
                  <a:srgbClr val="C00000"/>
                </a:solidFill>
              </a:rPr>
              <a:t>Positivo aprile (+23,5%) e tutto il periodo estivo da giugno a settembre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200" dirty="0" smtClean="0">
                <a:solidFill>
                  <a:srgbClr val="C00000"/>
                </a:solidFill>
              </a:rPr>
              <a:t>In termini assoluti gli incrementi maggiori si sono registrati a settembre (+45 mila presenze), giugno (+35 mila) e agosto (+29 mila)</a:t>
            </a:r>
            <a:endParaRPr lang="it-IT" sz="2200" dirty="0">
              <a:solidFill>
                <a:srgbClr val="C0000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7597" y="3822038"/>
            <a:ext cx="5048636" cy="252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3663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64169" y="128336"/>
            <a:ext cx="814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La Stagione Turistica </a:t>
            </a:r>
            <a:r>
              <a:rPr lang="it-IT" sz="2800" b="1" u="sng" cap="small" dirty="0" smtClean="0">
                <a:solidFill>
                  <a:schemeClr val="accent1">
                    <a:lumMod val="50000"/>
                  </a:schemeClr>
                </a:solidFill>
              </a:rPr>
              <a:t>2019</a:t>
            </a:r>
            <a:r>
              <a:rPr lang="it-IT" sz="2800" b="1" cap="small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a Castiglione della Pescaia</a:t>
            </a:r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54684518"/>
              </p:ext>
            </p:extLst>
          </p:nvPr>
        </p:nvGraphicFramePr>
        <p:xfrm>
          <a:off x="205167" y="926970"/>
          <a:ext cx="5836686" cy="2633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02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82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82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22231">
                <a:tc>
                  <a:txBody>
                    <a:bodyPr/>
                    <a:lstStyle/>
                    <a:p>
                      <a:pPr algn="ctr"/>
                      <a:endParaRPr lang="it-IT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2400" b="1" dirty="0" err="1">
                          <a:solidFill>
                            <a:srgbClr val="C00000"/>
                          </a:solidFill>
                        </a:rPr>
                        <a:t>Var</a:t>
                      </a:r>
                      <a:r>
                        <a:rPr lang="it-IT" sz="2400" b="1" dirty="0">
                          <a:solidFill>
                            <a:srgbClr val="C00000"/>
                          </a:solidFill>
                        </a:rPr>
                        <a:t>.</a:t>
                      </a:r>
                      <a:r>
                        <a:rPr lang="it-IT" sz="2400" b="1" baseline="0" dirty="0">
                          <a:solidFill>
                            <a:srgbClr val="C00000"/>
                          </a:solidFill>
                        </a:rPr>
                        <a:t> % </a:t>
                      </a:r>
                      <a:r>
                        <a:rPr lang="it-IT" sz="2400" b="1" dirty="0" err="1">
                          <a:solidFill>
                            <a:srgbClr val="C00000"/>
                          </a:solidFill>
                        </a:rPr>
                        <a:t>Gen-Ott</a:t>
                      </a:r>
                      <a:r>
                        <a:rPr lang="it-IT" sz="2400" b="1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it-IT" sz="2400" b="1" baseline="0" dirty="0" smtClean="0">
                          <a:solidFill>
                            <a:srgbClr val="C00000"/>
                          </a:solidFill>
                        </a:rPr>
                        <a:t>2019/2018*</a:t>
                      </a:r>
                      <a:endParaRPr lang="it-IT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24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1861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it-IT" sz="2800" b="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>
                          <a:solidFill>
                            <a:srgbClr val="C00000"/>
                          </a:solidFill>
                        </a:rPr>
                        <a:t>Alberghiero</a:t>
                      </a: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>
                          <a:solidFill>
                            <a:srgbClr val="C00000"/>
                          </a:solidFill>
                        </a:rPr>
                        <a:t>Extra</a:t>
                      </a: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1861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it-IT" sz="2800" b="0" dirty="0">
                          <a:solidFill>
                            <a:srgbClr val="C00000"/>
                          </a:solidFill>
                        </a:rPr>
                        <a:t>Arrivi</a:t>
                      </a: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rgbClr val="C00000"/>
                          </a:solidFill>
                        </a:rPr>
                        <a:t>-2,5</a:t>
                      </a:r>
                      <a:r>
                        <a:rPr lang="it-IT" sz="2800" b="1" dirty="0">
                          <a:solidFill>
                            <a:srgbClr val="C00000"/>
                          </a:solidFill>
                        </a:rPr>
                        <a:t>%</a:t>
                      </a: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rgbClr val="C00000"/>
                          </a:solidFill>
                        </a:rPr>
                        <a:t>-7,0%</a:t>
                      </a:r>
                      <a:endParaRPr lang="it-IT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1861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800" b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Presenze</a:t>
                      </a: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rgbClr val="C00000"/>
                          </a:solidFill>
                        </a:rPr>
                        <a:t>-2,6%</a:t>
                      </a:r>
                      <a:endParaRPr lang="it-IT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rgbClr val="C00000"/>
                          </a:solidFill>
                        </a:rPr>
                        <a:t>+7,1%</a:t>
                      </a:r>
                      <a:endParaRPr lang="it-IT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6266">
                <a:tc gridSpan="3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1600" b="0" i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* Confronto tra stesse strutture (escluse le locazioni turistiche)</a:t>
                      </a:r>
                      <a:endParaRPr lang="it-IT" sz="1600" b="0" i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6464968" y="935984"/>
            <a:ext cx="5566611" cy="2092881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C00000"/>
                </a:solidFill>
              </a:rPr>
              <a:t>Diverso l’andamento della domanda turistica nei due comparti ricettivi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C00000"/>
                </a:solidFill>
              </a:rPr>
              <a:t>Calo del </a:t>
            </a:r>
            <a:r>
              <a:rPr lang="it-IT" sz="2400" dirty="0" smtClean="0">
                <a:solidFill>
                  <a:srgbClr val="C00000"/>
                </a:solidFill>
              </a:rPr>
              <a:t>2,6% </a:t>
            </a:r>
            <a:r>
              <a:rPr lang="it-IT" sz="2400" dirty="0">
                <a:solidFill>
                  <a:srgbClr val="C00000"/>
                </a:solidFill>
              </a:rPr>
              <a:t>delle presenze alberghiere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dirty="0" smtClean="0">
                <a:solidFill>
                  <a:srgbClr val="C00000"/>
                </a:solidFill>
              </a:rPr>
              <a:t>Crescita del 7,1% dei </a:t>
            </a:r>
            <a:r>
              <a:rPr lang="it-IT" sz="2400" dirty="0">
                <a:solidFill>
                  <a:srgbClr val="C00000"/>
                </a:solidFill>
              </a:rPr>
              <a:t>pernottamenti </a:t>
            </a:r>
            <a:r>
              <a:rPr lang="it-IT" sz="2400" dirty="0" smtClean="0">
                <a:solidFill>
                  <a:srgbClr val="C00000"/>
                </a:solidFill>
              </a:rPr>
              <a:t>extralberghieri</a:t>
            </a:r>
            <a:endParaRPr lang="it-IT" sz="2400" dirty="0">
              <a:solidFill>
                <a:srgbClr val="C00000"/>
              </a:solidFill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02541122"/>
              </p:ext>
            </p:extLst>
          </p:nvPr>
        </p:nvGraphicFramePr>
        <p:xfrm>
          <a:off x="6194893" y="3962778"/>
          <a:ext cx="5836686" cy="2633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02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82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82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22231">
                <a:tc>
                  <a:txBody>
                    <a:bodyPr/>
                    <a:lstStyle/>
                    <a:p>
                      <a:pPr algn="ctr"/>
                      <a:endParaRPr lang="it-IT" sz="24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24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Var</a:t>
                      </a:r>
                      <a:r>
                        <a:rPr lang="it-IT" sz="2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.</a:t>
                      </a:r>
                      <a:r>
                        <a:rPr lang="it-IT" sz="2400" b="1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% </a:t>
                      </a:r>
                      <a:r>
                        <a:rPr lang="it-IT" sz="24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Gen-Ott</a:t>
                      </a:r>
                      <a:r>
                        <a:rPr lang="it-IT" sz="2400" b="1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it-IT" sz="24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2019/2018*</a:t>
                      </a:r>
                      <a:endParaRPr lang="it-IT" sz="24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24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1861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it-IT" sz="28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Italiani</a:t>
                      </a: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Stranieri</a:t>
                      </a: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1861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it-IT" sz="2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Arrivi</a:t>
                      </a: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-5,1%</a:t>
                      </a:r>
                      <a:endParaRPr lang="it-IT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-7,2%</a:t>
                      </a:r>
                      <a:endParaRPr lang="it-IT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1861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Presenze</a:t>
                      </a: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+11,0%</a:t>
                      </a:r>
                      <a:endParaRPr lang="it-IT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-4,6%</a:t>
                      </a:r>
                      <a:endParaRPr lang="it-IT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2091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it-IT" sz="1600" b="0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* Confronto tra stesse strutture (escluse le locazioni turistiche)</a:t>
                      </a: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205167" y="4627176"/>
            <a:ext cx="5566611" cy="1646605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Crescono dell'11% le presenze dei turisti italiani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Diminuisce del 4,6% la domanda internazionale</a:t>
            </a:r>
            <a:endParaRPr lang="it-IT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8887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64169" y="128336"/>
            <a:ext cx="814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La Stagione Turistica </a:t>
            </a:r>
            <a:r>
              <a:rPr lang="it-IT" sz="2800" b="1" u="sng" cap="small" dirty="0" smtClean="0">
                <a:solidFill>
                  <a:schemeClr val="accent1">
                    <a:lumMod val="50000"/>
                  </a:schemeClr>
                </a:solidFill>
              </a:rPr>
              <a:t>2019</a:t>
            </a:r>
            <a:r>
              <a:rPr lang="it-IT" sz="2800" b="1" cap="small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a Castiglione della Pescaia</a:t>
            </a:r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91099437"/>
              </p:ext>
            </p:extLst>
          </p:nvPr>
        </p:nvGraphicFramePr>
        <p:xfrm>
          <a:off x="175723" y="808418"/>
          <a:ext cx="5836686" cy="2933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02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82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82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22231"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C00000"/>
                          </a:solidFill>
                        </a:rPr>
                        <a:t>Esercizi Alberghieri</a:t>
                      </a:r>
                      <a:endParaRPr lang="it-IT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2400" b="1" dirty="0" err="1">
                          <a:solidFill>
                            <a:srgbClr val="C00000"/>
                          </a:solidFill>
                        </a:rPr>
                        <a:t>Var</a:t>
                      </a:r>
                      <a:r>
                        <a:rPr lang="it-IT" sz="2400" b="1" dirty="0">
                          <a:solidFill>
                            <a:srgbClr val="C00000"/>
                          </a:solidFill>
                        </a:rPr>
                        <a:t>.</a:t>
                      </a:r>
                      <a:r>
                        <a:rPr lang="it-IT" sz="2400" b="1" baseline="0" dirty="0">
                          <a:solidFill>
                            <a:srgbClr val="C00000"/>
                          </a:solidFill>
                        </a:rPr>
                        <a:t> % </a:t>
                      </a:r>
                      <a:r>
                        <a:rPr lang="it-IT" sz="2400" b="1" dirty="0" err="1">
                          <a:solidFill>
                            <a:srgbClr val="C00000"/>
                          </a:solidFill>
                        </a:rPr>
                        <a:t>Gen-Ott</a:t>
                      </a:r>
                      <a:r>
                        <a:rPr lang="it-IT" sz="2400" b="1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it-IT" sz="2400" b="1" baseline="0" dirty="0" smtClean="0">
                          <a:solidFill>
                            <a:srgbClr val="C00000"/>
                          </a:solidFill>
                        </a:rPr>
                        <a:t>2019/2018*</a:t>
                      </a:r>
                      <a:endParaRPr lang="it-IT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24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1861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it-IT" sz="2800" b="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>
                          <a:solidFill>
                            <a:srgbClr val="C00000"/>
                          </a:solidFill>
                        </a:rPr>
                        <a:t>Italiani</a:t>
                      </a: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>
                          <a:solidFill>
                            <a:srgbClr val="C00000"/>
                          </a:solidFill>
                        </a:rPr>
                        <a:t>Stranieri</a:t>
                      </a: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1861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it-IT" sz="2800" b="0" dirty="0">
                          <a:solidFill>
                            <a:srgbClr val="C00000"/>
                          </a:solidFill>
                        </a:rPr>
                        <a:t>Arrivi</a:t>
                      </a: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rgbClr val="C00000"/>
                          </a:solidFill>
                        </a:rPr>
                        <a:t>-1,2%</a:t>
                      </a:r>
                      <a:endParaRPr lang="it-IT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rgbClr val="C00000"/>
                          </a:solidFill>
                        </a:rPr>
                        <a:t>-5,2%</a:t>
                      </a:r>
                      <a:endParaRPr lang="it-IT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1861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800" b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Presenze</a:t>
                      </a: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rgbClr val="C00000"/>
                          </a:solidFill>
                        </a:rPr>
                        <a:t>+1,9%</a:t>
                      </a:r>
                      <a:endParaRPr lang="it-IT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rgbClr val="C00000"/>
                          </a:solidFill>
                        </a:rPr>
                        <a:t>-9,8%</a:t>
                      </a:r>
                      <a:endParaRPr lang="it-IT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7185">
                <a:tc gridSpan="3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16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* Confronto tra stesse strutture (escluse le locazioni turistiche)</a:t>
                      </a:r>
                      <a:endParaRPr lang="it-IT" sz="1600" b="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6278793" y="1236639"/>
            <a:ext cx="5566611" cy="156966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dirty="0" smtClean="0">
                <a:solidFill>
                  <a:srgbClr val="C00000"/>
                </a:solidFill>
              </a:rPr>
              <a:t>Negli esercizi alberghieri crescono del 1,9% le presenze degli italiani, scendono di quasi 10 punti percentuali quelle degli stranieri</a:t>
            </a:r>
            <a:endParaRPr lang="it-IT" sz="2400" dirty="0">
              <a:solidFill>
                <a:srgbClr val="C00000"/>
              </a:solidFill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23080049"/>
              </p:ext>
            </p:extLst>
          </p:nvPr>
        </p:nvGraphicFramePr>
        <p:xfrm>
          <a:off x="6012409" y="3796161"/>
          <a:ext cx="5955001" cy="2933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30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46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73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22231"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Esercizi Extralberghieri</a:t>
                      </a:r>
                      <a:endParaRPr lang="it-IT" sz="24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24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Var</a:t>
                      </a:r>
                      <a:r>
                        <a:rPr lang="it-IT" sz="2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.</a:t>
                      </a:r>
                      <a:r>
                        <a:rPr lang="it-IT" sz="2400" b="1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% </a:t>
                      </a:r>
                      <a:r>
                        <a:rPr lang="it-IT" sz="24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Gen-Ott</a:t>
                      </a:r>
                      <a:r>
                        <a:rPr lang="it-IT" sz="2400" b="1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it-IT" sz="24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2019/2018*</a:t>
                      </a:r>
                      <a:endParaRPr lang="it-IT" sz="24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24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1861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it-IT" sz="28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Italiani</a:t>
                      </a: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Stranieri</a:t>
                      </a: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1861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it-IT" sz="2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Arrivi</a:t>
                      </a: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-6,6%</a:t>
                      </a:r>
                      <a:endParaRPr lang="it-IT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-8,0%</a:t>
                      </a:r>
                      <a:endParaRPr lang="it-IT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1861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Presenze</a:t>
                      </a: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+13,4%</a:t>
                      </a:r>
                      <a:endParaRPr lang="it-IT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-3,2%</a:t>
                      </a:r>
                      <a:endParaRPr lang="it-IT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8914">
                <a:tc gridSpan="3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16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* Confronto tra stesse strutture (escluse le locazioni turistiche)</a:t>
                      </a:r>
                      <a:endParaRPr lang="it-IT" sz="16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64169" y="4778326"/>
            <a:ext cx="5566611" cy="120032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Negli esercizi extralberghieri balzano di 13 punti i pernottamenti degli italiani, in calo del 3,2% quelli degli stranieri</a:t>
            </a:r>
            <a:endParaRPr lang="it-IT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9526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4169" y="64168"/>
            <a:ext cx="8149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La Stagione Turistica </a:t>
            </a:r>
            <a:r>
              <a:rPr lang="it-IT" sz="2800" b="1" u="sng" cap="small" dirty="0" smtClean="0">
                <a:solidFill>
                  <a:schemeClr val="accent1">
                    <a:lumMod val="50000"/>
                  </a:schemeClr>
                </a:solidFill>
              </a:rPr>
              <a:t>2019</a:t>
            </a:r>
            <a:r>
              <a:rPr lang="it-IT" sz="2800" b="1" cap="small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a Castiglione della </a:t>
            </a:r>
            <a:r>
              <a:rPr lang="it-IT" sz="2800" b="1" cap="small" dirty="0" smtClean="0">
                <a:solidFill>
                  <a:schemeClr val="accent1">
                    <a:lumMod val="50000"/>
                  </a:schemeClr>
                </a:solidFill>
              </a:rPr>
              <a:t>Pescaia nelle </a:t>
            </a:r>
            <a:r>
              <a:rPr lang="it-IT" sz="3200" b="1" cap="small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Locazioni Turistiche</a:t>
            </a:r>
            <a:endParaRPr lang="it-IT" sz="3200" b="1" cap="small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89823849"/>
              </p:ext>
            </p:extLst>
          </p:nvPr>
        </p:nvGraphicFramePr>
        <p:xfrm>
          <a:off x="291391" y="1263073"/>
          <a:ext cx="6567869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4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1577"/>
                <a:gridCol w="1510601"/>
                <a:gridCol w="1811211"/>
              </a:tblGrid>
              <a:tr h="37363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Gennaio-Ottobre 2019 – Locazioni Turistiche</a:t>
                      </a: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3862">
                <a:tc>
                  <a:txBody>
                    <a:bodyPr/>
                    <a:lstStyle/>
                    <a:p>
                      <a:pPr algn="ctr"/>
                      <a:endParaRPr lang="it-IT" sz="24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Italiani</a:t>
                      </a:r>
                      <a:endParaRPr lang="it-IT" sz="24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Stranieri</a:t>
                      </a:r>
                      <a:endParaRPr lang="it-IT" sz="24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chemeClr val="bg1"/>
                          </a:solidFill>
                        </a:rPr>
                        <a:t>Totale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2778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it-IT" sz="2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Arrivi</a:t>
                      </a: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8.763</a:t>
                      </a:r>
                      <a:endParaRPr lang="it-IT" sz="28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2.815</a:t>
                      </a:r>
                      <a:endParaRPr lang="it-IT" sz="28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chemeClr val="bg1"/>
                          </a:solidFill>
                        </a:rPr>
                        <a:t>11.578</a:t>
                      </a:r>
                      <a:endParaRPr lang="it-IT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2778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Presenze</a:t>
                      </a: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90.706</a:t>
                      </a:r>
                      <a:endParaRPr lang="it-IT" sz="28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25.694</a:t>
                      </a:r>
                      <a:endParaRPr lang="it-IT" sz="28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chemeClr val="bg1"/>
                          </a:solidFill>
                        </a:rPr>
                        <a:t>116.400</a:t>
                      </a:r>
                      <a:endParaRPr lang="it-IT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2778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8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Pm</a:t>
                      </a:r>
                      <a:endParaRPr lang="it-IT" sz="28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10,4 notti</a:t>
                      </a:r>
                      <a:endParaRPr lang="it-IT" sz="28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9,1 notti</a:t>
                      </a:r>
                      <a:endParaRPr lang="it-IT" sz="28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b="1" dirty="0" smtClean="0">
                          <a:solidFill>
                            <a:schemeClr val="bg1"/>
                          </a:solidFill>
                        </a:rPr>
                        <a:t>10,1 notti</a:t>
                      </a:r>
                      <a:endParaRPr lang="it-IT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8864" y="3915195"/>
            <a:ext cx="5507611" cy="275973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35231" y="5597707"/>
            <a:ext cx="4845060" cy="1077218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1600" i="1" dirty="0" smtClean="0">
                <a:solidFill>
                  <a:srgbClr val="C00000"/>
                </a:solidFill>
              </a:rPr>
              <a:t>Con l'articolo 82 bis (L.R. n.86/2016) è stato introdotto l'obbligo anche per le locazioni turistiche di comunicare i flussi turistici per finalità statistiche ai comuni capoluoghi o alla Città Metropolitana</a:t>
            </a:r>
            <a:endParaRPr lang="it-IT" sz="1600" i="1" dirty="0">
              <a:solidFill>
                <a:srgbClr val="C0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289599" y="1469084"/>
            <a:ext cx="4378145" cy="2015936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Al mese di ottobre, i flussi registrati presso queste strutture ammontano a oltre 11 mila arrivi e 116 mila presenze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dirty="0" smtClean="0">
                <a:solidFill>
                  <a:schemeClr val="accent1">
                    <a:lumMod val="50000"/>
                  </a:schemeClr>
                </a:solidFill>
              </a:rPr>
              <a:t>Elevato il tasso di inadempienza</a:t>
            </a:r>
            <a:endParaRPr lang="it-IT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5830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194286" y="190832"/>
            <a:ext cx="9448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4400" b="1" cap="small" dirty="0">
                <a:solidFill>
                  <a:schemeClr val="accent1">
                    <a:lumMod val="50000"/>
                  </a:schemeClr>
                </a:solidFill>
              </a:rPr>
              <a:t>Il turismo a </a:t>
            </a:r>
            <a:r>
              <a:rPr lang="it-IT" sz="4800" b="1" cap="small" dirty="0">
                <a:solidFill>
                  <a:srgbClr val="C00000"/>
                </a:solidFill>
              </a:rPr>
              <a:t>Castiglione della Pescaia</a:t>
            </a:r>
          </a:p>
          <a:p>
            <a:pPr algn="ctr">
              <a:lnSpc>
                <a:spcPct val="150000"/>
              </a:lnSpc>
            </a:pPr>
            <a:r>
              <a:rPr lang="it-IT" sz="4000" b="1" i="1" cap="small" dirty="0">
                <a:solidFill>
                  <a:schemeClr val="accent1">
                    <a:lumMod val="50000"/>
                  </a:schemeClr>
                </a:solidFill>
              </a:rPr>
              <a:t>Analisi e Trend del Mercato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9744" y="4779264"/>
            <a:ext cx="2849880" cy="1063656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938547" y="3429000"/>
            <a:ext cx="3377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i="1" dirty="0">
                <a:solidFill>
                  <a:schemeClr val="accent1">
                    <a:lumMod val="50000"/>
                  </a:schemeClr>
                </a:solidFill>
              </a:rPr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xmlns="" val="2803235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CEE1F2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981377" y="1914144"/>
            <a:ext cx="1011334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4400" b="1" cap="small" dirty="0">
                <a:solidFill>
                  <a:schemeClr val="accent1">
                    <a:lumMod val="50000"/>
                  </a:schemeClr>
                </a:solidFill>
              </a:rPr>
              <a:t>Il turismo a </a:t>
            </a:r>
            <a:r>
              <a:rPr lang="it-IT" sz="4800" b="1" cap="small" dirty="0">
                <a:solidFill>
                  <a:srgbClr val="C00000"/>
                </a:solidFill>
              </a:rPr>
              <a:t>Castiglione della Pescaia</a:t>
            </a:r>
          </a:p>
          <a:p>
            <a:pPr algn="ctr">
              <a:lnSpc>
                <a:spcPct val="150000"/>
              </a:lnSpc>
            </a:pPr>
            <a:r>
              <a:rPr lang="it-IT" sz="4000" b="1" i="1" cap="small" dirty="0">
                <a:solidFill>
                  <a:schemeClr val="accent1">
                    <a:lumMod val="50000"/>
                  </a:schemeClr>
                </a:solidFill>
              </a:rPr>
              <a:t>EVOLUZIONE DEL TURISMO DAL 2010 AL </a:t>
            </a:r>
            <a:r>
              <a:rPr lang="it-IT" sz="4000" b="1" i="1" cap="small" dirty="0" smtClean="0">
                <a:solidFill>
                  <a:schemeClr val="accent1">
                    <a:lumMod val="50000"/>
                  </a:schemeClr>
                </a:solidFill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xmlns="" val="3492421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64169" y="128336"/>
            <a:ext cx="1209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Trend </a:t>
            </a:r>
            <a:r>
              <a:rPr lang="it-IT" sz="3200" b="1" cap="small" dirty="0">
                <a:solidFill>
                  <a:srgbClr val="C00000"/>
                </a:solidFill>
              </a:rPr>
              <a:t>Flussi Turistici </a:t>
            </a:r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a Castiglione della Pescaia – Periodo </a:t>
            </a:r>
            <a:r>
              <a:rPr lang="it-IT" sz="2800" b="1" cap="small" dirty="0" smtClean="0">
                <a:solidFill>
                  <a:schemeClr val="accent1">
                    <a:lumMod val="50000"/>
                  </a:schemeClr>
                </a:solidFill>
              </a:rPr>
              <a:t>2010-2018 </a:t>
            </a:r>
            <a:endParaRPr lang="it-IT" sz="2800" b="1" cap="sm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4038261" y="2239874"/>
            <a:ext cx="4147563" cy="9787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i="1" dirty="0" smtClean="0">
                <a:solidFill>
                  <a:schemeClr val="accent1">
                    <a:lumMod val="50000"/>
                  </a:schemeClr>
                </a:solidFill>
              </a:rPr>
              <a:t>La permanenza media è scesa da 7,3 notti a 6,0 notti</a:t>
            </a:r>
            <a:endParaRPr lang="it-IT" sz="2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6055892" y="876328"/>
            <a:ext cx="6015790" cy="120032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400" dirty="0" smtClean="0">
                <a:solidFill>
                  <a:srgbClr val="C00000"/>
                </a:solidFill>
              </a:rPr>
              <a:t>1.361.695 </a:t>
            </a:r>
            <a:r>
              <a:rPr lang="it-IT" sz="2400" dirty="0">
                <a:solidFill>
                  <a:srgbClr val="C00000"/>
                </a:solidFill>
              </a:rPr>
              <a:t>presenze registrate nel </a:t>
            </a:r>
            <a:r>
              <a:rPr lang="it-IT" sz="2400" dirty="0" smtClean="0">
                <a:solidFill>
                  <a:srgbClr val="C00000"/>
                </a:solidFill>
              </a:rPr>
              <a:t>2018</a:t>
            </a:r>
            <a:endParaRPr lang="it-IT" sz="2400" dirty="0">
              <a:solidFill>
                <a:srgbClr val="C0000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C00000"/>
                </a:solidFill>
              </a:rPr>
              <a:t>+</a:t>
            </a:r>
            <a:r>
              <a:rPr lang="it-IT" sz="2400" dirty="0" smtClean="0">
                <a:solidFill>
                  <a:srgbClr val="C00000"/>
                </a:solidFill>
              </a:rPr>
              <a:t>107 </a:t>
            </a:r>
            <a:r>
              <a:rPr lang="it-IT" sz="2400" dirty="0">
                <a:solidFill>
                  <a:srgbClr val="C00000"/>
                </a:solidFill>
              </a:rPr>
              <a:t>mila presenze dal 2010 al </a:t>
            </a:r>
            <a:r>
              <a:rPr lang="it-IT" sz="2400" dirty="0" smtClean="0">
                <a:solidFill>
                  <a:srgbClr val="C00000"/>
                </a:solidFill>
              </a:rPr>
              <a:t>2018 </a:t>
            </a:r>
            <a:r>
              <a:rPr lang="it-IT" sz="2400" dirty="0">
                <a:solidFill>
                  <a:srgbClr val="C00000"/>
                </a:solidFill>
              </a:rPr>
              <a:t>(+</a:t>
            </a:r>
            <a:r>
              <a:rPr lang="it-IT" sz="2400" dirty="0" smtClean="0">
                <a:solidFill>
                  <a:srgbClr val="C00000"/>
                </a:solidFill>
              </a:rPr>
              <a:t>8,5%)</a:t>
            </a:r>
            <a:endParaRPr lang="it-IT" sz="2400" dirty="0">
              <a:solidFill>
                <a:srgbClr val="C0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44379" y="876328"/>
            <a:ext cx="5518484" cy="120032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</a:rPr>
              <a:t>226.421 arrivi registrati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</a:rPr>
              <a:t>nel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</a:rPr>
              <a:t>2018</a:t>
            </a:r>
            <a:endParaRPr lang="it-IT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</a:rPr>
              <a:t>+54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</a:rPr>
              <a:t>mila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</a:rPr>
              <a:t>arrivi dal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</a:rPr>
              <a:t>2010 al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</a:rPr>
              <a:t>2018 (+31,0%)</a:t>
            </a:r>
            <a:endParaRPr lang="it-IT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3" name="Immagine 2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227" y="3603419"/>
            <a:ext cx="5048636" cy="2889401"/>
          </a:xfrm>
          <a:prstGeom prst="rect">
            <a:avLst/>
          </a:prstGeom>
        </p:spPr>
      </p:pic>
      <p:pic>
        <p:nvPicPr>
          <p:cNvPr id="24" name="Immagine 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39469" y="3603419"/>
            <a:ext cx="5048636" cy="288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0405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64168" y="128336"/>
            <a:ext cx="12127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Trend </a:t>
            </a:r>
            <a:r>
              <a:rPr lang="it-IT" sz="3200" b="1" cap="small" dirty="0">
                <a:solidFill>
                  <a:srgbClr val="C00000"/>
                </a:solidFill>
              </a:rPr>
              <a:t>Offerta Ricettiva </a:t>
            </a:r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a Castiglione della Pescaia – Periodo </a:t>
            </a:r>
            <a:r>
              <a:rPr lang="it-IT" sz="2800" b="1" cap="small" dirty="0" smtClean="0">
                <a:solidFill>
                  <a:schemeClr val="accent1">
                    <a:lumMod val="50000"/>
                  </a:schemeClr>
                </a:solidFill>
              </a:rPr>
              <a:t>2010-2018 </a:t>
            </a:r>
            <a:endParaRPr lang="it-IT" sz="2800" b="1" cap="sm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274933" y="874832"/>
            <a:ext cx="5575276" cy="120032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400" dirty="0" smtClean="0">
                <a:solidFill>
                  <a:srgbClr val="C00000"/>
                </a:solidFill>
              </a:rPr>
              <a:t>19.816 posti letto registrati </a:t>
            </a:r>
            <a:r>
              <a:rPr lang="it-IT" sz="2400" dirty="0">
                <a:solidFill>
                  <a:srgbClr val="C00000"/>
                </a:solidFill>
              </a:rPr>
              <a:t>nel </a:t>
            </a:r>
            <a:r>
              <a:rPr lang="it-IT" sz="2400" dirty="0" smtClean="0">
                <a:solidFill>
                  <a:srgbClr val="C00000"/>
                </a:solidFill>
              </a:rPr>
              <a:t>2018</a:t>
            </a:r>
            <a:endParaRPr lang="it-IT" sz="2400" dirty="0">
              <a:solidFill>
                <a:srgbClr val="C0000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400" dirty="0" smtClean="0">
                <a:solidFill>
                  <a:srgbClr val="C00000"/>
                </a:solidFill>
              </a:rPr>
              <a:t>+529 posti letto dal </a:t>
            </a:r>
            <a:r>
              <a:rPr lang="it-IT" sz="2400" dirty="0">
                <a:solidFill>
                  <a:srgbClr val="C00000"/>
                </a:solidFill>
              </a:rPr>
              <a:t>2010 al </a:t>
            </a:r>
            <a:r>
              <a:rPr lang="it-IT" sz="2400" dirty="0" smtClean="0">
                <a:solidFill>
                  <a:srgbClr val="C00000"/>
                </a:solidFill>
              </a:rPr>
              <a:t>2018 (+2,7%)</a:t>
            </a:r>
            <a:endParaRPr lang="it-IT" sz="2400" dirty="0">
              <a:solidFill>
                <a:srgbClr val="C0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39451" y="876328"/>
            <a:ext cx="5518484" cy="120032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</a:rPr>
              <a:t>152 strutture ufficiali registrate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</a:rPr>
              <a:t>nel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</a:rPr>
              <a:t>2018</a:t>
            </a:r>
            <a:endParaRPr lang="it-IT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</a:rPr>
              <a:t>+38 esercizi dal 2010 al 2018 (+32,8%)</a:t>
            </a:r>
            <a:endParaRPr lang="it-IT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038261" y="2239874"/>
            <a:ext cx="4147563" cy="9787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400" i="1" dirty="0" smtClean="0">
                <a:solidFill>
                  <a:schemeClr val="accent1">
                    <a:lumMod val="50000"/>
                  </a:schemeClr>
                </a:solidFill>
              </a:rPr>
              <a:t>La dimensione media è scesa da 169 a 131 letti per esercizio</a:t>
            </a:r>
            <a:endParaRPr lang="it-IT" sz="2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6295" y="3476212"/>
            <a:ext cx="5048636" cy="288940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38253" y="3476211"/>
            <a:ext cx="5048636" cy="288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0856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256673" y="128336"/>
            <a:ext cx="10045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Trend </a:t>
            </a:r>
            <a:r>
              <a:rPr lang="it-IT" sz="3200" b="1" cap="small" dirty="0">
                <a:solidFill>
                  <a:srgbClr val="C00000"/>
                </a:solidFill>
              </a:rPr>
              <a:t>Flussi Turistici </a:t>
            </a:r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per Tipologia Ricettiva – Periodo </a:t>
            </a:r>
            <a:r>
              <a:rPr lang="it-IT" sz="2800" b="1" cap="small" dirty="0" smtClean="0">
                <a:solidFill>
                  <a:schemeClr val="accent1">
                    <a:lumMod val="50000"/>
                  </a:schemeClr>
                </a:solidFill>
              </a:rPr>
              <a:t>2010-2018 </a:t>
            </a:r>
            <a:endParaRPr lang="it-IT" sz="2800" b="1" cap="sm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256672" y="736598"/>
            <a:ext cx="538408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</a:rPr>
              <a:t>Esercizi Alberghieri</a:t>
            </a:r>
          </a:p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63 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mila arrivi e 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285 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mila presenze nel 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2018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30000"/>
              </a:lnSpc>
            </a:pPr>
            <a:r>
              <a:rPr lang="it-IT" sz="2000" i="1" dirty="0">
                <a:solidFill>
                  <a:schemeClr val="accent1">
                    <a:lumMod val="50000"/>
                  </a:schemeClr>
                </a:solidFill>
              </a:rPr>
              <a:t>Periodo 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2010-2018: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+2 mila arrivi (+3,7%)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-11 mila presenze (-3,6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%)</a:t>
            </a:r>
          </a:p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In calo la permanenza media da 4,9 a 4,5 notti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6432189" y="736598"/>
            <a:ext cx="548771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it-IT" sz="2000" b="1" dirty="0">
                <a:solidFill>
                  <a:srgbClr val="C00000"/>
                </a:solidFill>
              </a:rPr>
              <a:t>Esercizi Extralberghiere</a:t>
            </a:r>
          </a:p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it-IT" sz="2000" dirty="0" smtClean="0">
                <a:solidFill>
                  <a:srgbClr val="C00000"/>
                </a:solidFill>
              </a:rPr>
              <a:t>164 </a:t>
            </a:r>
            <a:r>
              <a:rPr lang="it-IT" sz="2000" dirty="0">
                <a:solidFill>
                  <a:srgbClr val="C00000"/>
                </a:solidFill>
              </a:rPr>
              <a:t>mila arrivi e </a:t>
            </a:r>
            <a:r>
              <a:rPr lang="it-IT" sz="2000" dirty="0" smtClean="0">
                <a:solidFill>
                  <a:srgbClr val="C00000"/>
                </a:solidFill>
              </a:rPr>
              <a:t>1,077 </a:t>
            </a:r>
            <a:r>
              <a:rPr lang="it-IT" sz="2000" dirty="0">
                <a:solidFill>
                  <a:srgbClr val="C00000"/>
                </a:solidFill>
              </a:rPr>
              <a:t>mln di presenze nel </a:t>
            </a:r>
            <a:r>
              <a:rPr lang="it-IT" sz="2000" dirty="0" smtClean="0">
                <a:solidFill>
                  <a:srgbClr val="C00000"/>
                </a:solidFill>
              </a:rPr>
              <a:t>2018</a:t>
            </a:r>
            <a:endParaRPr lang="it-IT" sz="2000" dirty="0">
              <a:solidFill>
                <a:srgbClr val="C00000"/>
              </a:solidFill>
            </a:endParaRPr>
          </a:p>
          <a:p>
            <a:pPr algn="just">
              <a:lnSpc>
                <a:spcPct val="130000"/>
              </a:lnSpc>
            </a:pPr>
            <a:r>
              <a:rPr lang="it-IT" sz="2000" i="1" dirty="0">
                <a:solidFill>
                  <a:srgbClr val="C00000"/>
                </a:solidFill>
              </a:rPr>
              <a:t>Periodo </a:t>
            </a:r>
            <a:r>
              <a:rPr lang="it-IT" sz="2000" i="1" dirty="0" smtClean="0">
                <a:solidFill>
                  <a:srgbClr val="C00000"/>
                </a:solidFill>
              </a:rPr>
              <a:t>2010-2018:</a:t>
            </a:r>
            <a:endParaRPr lang="it-IT" sz="2000" i="1" dirty="0">
              <a:solidFill>
                <a:srgbClr val="C00000"/>
              </a:solidFill>
            </a:endParaRPr>
          </a:p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it-IT" sz="2000" dirty="0" smtClean="0">
                <a:solidFill>
                  <a:srgbClr val="C00000"/>
                </a:solidFill>
              </a:rPr>
              <a:t>+51 </a:t>
            </a:r>
            <a:r>
              <a:rPr lang="it-IT" sz="2000" dirty="0">
                <a:solidFill>
                  <a:srgbClr val="C00000"/>
                </a:solidFill>
              </a:rPr>
              <a:t>mila arrivi (+</a:t>
            </a:r>
            <a:r>
              <a:rPr lang="it-IT" sz="2000" dirty="0" smtClean="0">
                <a:solidFill>
                  <a:srgbClr val="C00000"/>
                </a:solidFill>
              </a:rPr>
              <a:t>45,6%)</a:t>
            </a:r>
            <a:endParaRPr lang="it-IT" sz="2000" dirty="0">
              <a:solidFill>
                <a:srgbClr val="C00000"/>
              </a:solidFill>
            </a:endParaRPr>
          </a:p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C00000"/>
                </a:solidFill>
              </a:rPr>
              <a:t>+</a:t>
            </a:r>
            <a:r>
              <a:rPr lang="it-IT" sz="2000" dirty="0" smtClean="0">
                <a:solidFill>
                  <a:srgbClr val="C00000"/>
                </a:solidFill>
              </a:rPr>
              <a:t>118 </a:t>
            </a:r>
            <a:r>
              <a:rPr lang="it-IT" sz="2000" dirty="0">
                <a:solidFill>
                  <a:srgbClr val="C00000"/>
                </a:solidFill>
              </a:rPr>
              <a:t>mila presenze (+</a:t>
            </a:r>
            <a:r>
              <a:rPr lang="it-IT" sz="2000" dirty="0" smtClean="0">
                <a:solidFill>
                  <a:srgbClr val="C00000"/>
                </a:solidFill>
              </a:rPr>
              <a:t>12,3%)</a:t>
            </a:r>
            <a:endParaRPr lang="it-IT" sz="2000" dirty="0">
              <a:solidFill>
                <a:srgbClr val="C00000"/>
              </a:solidFill>
            </a:endParaRPr>
          </a:p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C00000"/>
                </a:solidFill>
              </a:rPr>
              <a:t>In calo la permanenza media da 8,5 a </a:t>
            </a:r>
            <a:r>
              <a:rPr lang="it-IT" sz="2000" dirty="0" smtClean="0">
                <a:solidFill>
                  <a:srgbClr val="C00000"/>
                </a:solidFill>
              </a:rPr>
              <a:t>6,6 </a:t>
            </a:r>
            <a:r>
              <a:rPr lang="it-IT" sz="2000" dirty="0">
                <a:solidFill>
                  <a:srgbClr val="C00000"/>
                </a:solidFill>
              </a:rPr>
              <a:t>notti</a:t>
            </a:r>
          </a:p>
        </p:txBody>
      </p:sp>
      <p:sp>
        <p:nvSpPr>
          <p:cNvPr id="5" name="Ovale 4"/>
          <p:cNvSpPr/>
          <p:nvPr/>
        </p:nvSpPr>
        <p:spPr>
          <a:xfrm>
            <a:off x="144379" y="6256422"/>
            <a:ext cx="994611" cy="41709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solidFill>
                  <a:schemeClr val="bg1"/>
                </a:solidFill>
              </a:rPr>
              <a:t>23,5%</a:t>
            </a:r>
          </a:p>
        </p:txBody>
      </p:sp>
      <p:sp>
        <p:nvSpPr>
          <p:cNvPr id="12" name="Ovale 11"/>
          <p:cNvSpPr/>
          <p:nvPr/>
        </p:nvSpPr>
        <p:spPr>
          <a:xfrm>
            <a:off x="4364735" y="6256422"/>
            <a:ext cx="994611" cy="41709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solidFill>
                  <a:schemeClr val="bg1"/>
                </a:solidFill>
              </a:rPr>
              <a:t>20,9%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568596" y="6321643"/>
            <a:ext cx="2382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← </a:t>
            </a:r>
            <a:r>
              <a:rPr lang="it-IT" i="1" dirty="0">
                <a:solidFill>
                  <a:schemeClr val="accent1">
                    <a:lumMod val="50000"/>
                  </a:schemeClr>
                </a:solidFill>
              </a:rPr>
              <a:t>Quota di mercato </a:t>
            </a:r>
            <a:r>
              <a:rPr lang="it-IT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it-IT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Ovale 13"/>
          <p:cNvSpPr/>
          <p:nvPr/>
        </p:nvSpPr>
        <p:spPr>
          <a:xfrm>
            <a:off x="6402047" y="6256422"/>
            <a:ext cx="994611" cy="41709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solidFill>
                  <a:schemeClr val="bg1"/>
                </a:solidFill>
              </a:rPr>
              <a:t>76,5%</a:t>
            </a:r>
          </a:p>
        </p:txBody>
      </p:sp>
      <p:sp>
        <p:nvSpPr>
          <p:cNvPr id="15" name="Ovale 14"/>
          <p:cNvSpPr/>
          <p:nvPr/>
        </p:nvSpPr>
        <p:spPr>
          <a:xfrm>
            <a:off x="10585827" y="6256422"/>
            <a:ext cx="994611" cy="41709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solidFill>
                  <a:schemeClr val="bg1"/>
                </a:solidFill>
              </a:rPr>
              <a:t>79,1%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7824500" y="6280303"/>
            <a:ext cx="2382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← </a:t>
            </a:r>
            <a:r>
              <a:rPr lang="it-IT" i="1" dirty="0">
                <a:solidFill>
                  <a:srgbClr val="C00000"/>
                </a:solidFill>
              </a:rPr>
              <a:t>Quota di mercato </a:t>
            </a:r>
            <a:r>
              <a:rPr lang="it-IT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it-IT" i="1" dirty="0">
              <a:solidFill>
                <a:srgbClr val="C0000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458" y="3235582"/>
            <a:ext cx="5048636" cy="2889401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33238" y="3235581"/>
            <a:ext cx="5048636" cy="288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6721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256673" y="128336"/>
            <a:ext cx="11470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Trend </a:t>
            </a:r>
            <a:r>
              <a:rPr lang="it-IT" sz="3200" b="1" cap="small" dirty="0">
                <a:solidFill>
                  <a:srgbClr val="C00000"/>
                </a:solidFill>
              </a:rPr>
              <a:t>Offerta Ricettiva </a:t>
            </a:r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per Tipologia Ricettiva – Periodo </a:t>
            </a:r>
            <a:r>
              <a:rPr lang="it-IT" sz="2800" b="1" cap="small" dirty="0" smtClean="0">
                <a:solidFill>
                  <a:schemeClr val="accent1">
                    <a:lumMod val="50000"/>
                  </a:schemeClr>
                </a:solidFill>
              </a:rPr>
              <a:t>2010-2018 </a:t>
            </a:r>
            <a:endParaRPr lang="it-IT" sz="2800" b="1" cap="sm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41811" y="713111"/>
            <a:ext cx="6031832" cy="230832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</a:rPr>
              <a:t>Esercizi Alberghieri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42 esercizi, 3.548 posti letto e 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1.598 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camere nel 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2018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it-IT" sz="2000" i="1" dirty="0">
                <a:solidFill>
                  <a:schemeClr val="accent1">
                    <a:lumMod val="50000"/>
                  </a:schemeClr>
                </a:solidFill>
              </a:rPr>
              <a:t>Periodo 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2010-2018: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+1 esercizio 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+49 posti letto (+1,4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%)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+ 1 esercizio per i 4 stelle e le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</a:rPr>
              <a:t>Rta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, -1 es. per i 3 stelle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413596" y="713111"/>
            <a:ext cx="5696231" cy="2271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2000" b="1" dirty="0">
                <a:solidFill>
                  <a:srgbClr val="C00000"/>
                </a:solidFill>
              </a:rPr>
              <a:t>Esercizi Extralberghiere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it-IT" sz="2000" dirty="0" smtClean="0">
                <a:solidFill>
                  <a:srgbClr val="C00000"/>
                </a:solidFill>
              </a:rPr>
              <a:t>110 </a:t>
            </a:r>
            <a:r>
              <a:rPr lang="it-IT" sz="2000" dirty="0">
                <a:solidFill>
                  <a:srgbClr val="C00000"/>
                </a:solidFill>
              </a:rPr>
              <a:t>esercizi e </a:t>
            </a:r>
            <a:r>
              <a:rPr lang="it-IT" sz="2000" dirty="0" smtClean="0">
                <a:solidFill>
                  <a:srgbClr val="C00000"/>
                </a:solidFill>
              </a:rPr>
              <a:t>16.268 </a:t>
            </a:r>
            <a:r>
              <a:rPr lang="it-IT" sz="2000" dirty="0">
                <a:solidFill>
                  <a:srgbClr val="C00000"/>
                </a:solidFill>
              </a:rPr>
              <a:t>posti letto nel </a:t>
            </a:r>
            <a:r>
              <a:rPr lang="it-IT" sz="2000" dirty="0" smtClean="0">
                <a:solidFill>
                  <a:srgbClr val="C00000"/>
                </a:solidFill>
              </a:rPr>
              <a:t>2018</a:t>
            </a:r>
            <a:endParaRPr lang="it-IT" sz="2000" dirty="0">
              <a:solidFill>
                <a:srgbClr val="C00000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it-IT" sz="2000" i="1" dirty="0">
                <a:solidFill>
                  <a:srgbClr val="C00000"/>
                </a:solidFill>
              </a:rPr>
              <a:t>Periodo </a:t>
            </a:r>
            <a:r>
              <a:rPr lang="it-IT" sz="2000" i="1" dirty="0" smtClean="0">
                <a:solidFill>
                  <a:srgbClr val="C00000"/>
                </a:solidFill>
              </a:rPr>
              <a:t>2010-2018:</a:t>
            </a:r>
            <a:endParaRPr lang="it-IT" sz="2000" i="1" dirty="0">
              <a:solidFill>
                <a:srgbClr val="C00000"/>
              </a:solidFill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C00000"/>
                </a:solidFill>
              </a:rPr>
              <a:t>+</a:t>
            </a:r>
            <a:r>
              <a:rPr lang="it-IT" sz="2000" dirty="0" smtClean="0">
                <a:solidFill>
                  <a:srgbClr val="C00000"/>
                </a:solidFill>
              </a:rPr>
              <a:t>37 </a:t>
            </a:r>
            <a:r>
              <a:rPr lang="it-IT" sz="2000" dirty="0">
                <a:solidFill>
                  <a:srgbClr val="C00000"/>
                </a:solidFill>
              </a:rPr>
              <a:t>esercizi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it-IT" sz="2000" dirty="0" smtClean="0">
                <a:solidFill>
                  <a:srgbClr val="C00000"/>
                </a:solidFill>
              </a:rPr>
              <a:t>+480 </a:t>
            </a:r>
            <a:r>
              <a:rPr lang="it-IT" sz="2000" dirty="0">
                <a:solidFill>
                  <a:srgbClr val="C00000"/>
                </a:solidFill>
              </a:rPr>
              <a:t>posti letto </a:t>
            </a:r>
            <a:r>
              <a:rPr lang="it-IT" sz="2000" dirty="0" smtClean="0">
                <a:solidFill>
                  <a:srgbClr val="C00000"/>
                </a:solidFill>
              </a:rPr>
              <a:t>(+3,0%)</a:t>
            </a:r>
            <a:endParaRPr lang="it-IT" sz="2000" dirty="0">
              <a:solidFill>
                <a:srgbClr val="C00000"/>
              </a:solidFill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it-IT" dirty="0" smtClean="0">
                <a:solidFill>
                  <a:srgbClr val="C00000"/>
                </a:solidFill>
              </a:rPr>
              <a:t>Crescono agriturismi</a:t>
            </a:r>
            <a:r>
              <a:rPr lang="it-IT" dirty="0">
                <a:solidFill>
                  <a:srgbClr val="C00000"/>
                </a:solidFill>
              </a:rPr>
              <a:t>, </a:t>
            </a:r>
            <a:r>
              <a:rPr lang="it-IT" dirty="0" smtClean="0">
                <a:solidFill>
                  <a:srgbClr val="C00000"/>
                </a:solidFill>
              </a:rPr>
              <a:t>affittacamere, alloggi privati e </a:t>
            </a:r>
            <a:r>
              <a:rPr lang="it-IT" dirty="0" err="1" smtClean="0">
                <a:solidFill>
                  <a:srgbClr val="C00000"/>
                </a:solidFill>
              </a:rPr>
              <a:t>cav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5" name="Ovale 4"/>
          <p:cNvSpPr/>
          <p:nvPr/>
        </p:nvSpPr>
        <p:spPr>
          <a:xfrm>
            <a:off x="144379" y="6256422"/>
            <a:ext cx="994611" cy="41709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solidFill>
                  <a:schemeClr val="bg1"/>
                </a:solidFill>
              </a:rPr>
              <a:t>18,1%</a:t>
            </a:r>
          </a:p>
        </p:txBody>
      </p:sp>
      <p:sp>
        <p:nvSpPr>
          <p:cNvPr id="12" name="Ovale 11"/>
          <p:cNvSpPr/>
          <p:nvPr/>
        </p:nvSpPr>
        <p:spPr>
          <a:xfrm>
            <a:off x="4328159" y="6256422"/>
            <a:ext cx="994611" cy="41709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solidFill>
                  <a:schemeClr val="bg1"/>
                </a:solidFill>
              </a:rPr>
              <a:t>17,9%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570842" y="6280303"/>
            <a:ext cx="2382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← </a:t>
            </a:r>
            <a:r>
              <a:rPr lang="it-IT" i="1" dirty="0">
                <a:solidFill>
                  <a:schemeClr val="accent1">
                    <a:lumMod val="50000"/>
                  </a:schemeClr>
                </a:solidFill>
              </a:rPr>
              <a:t>Quota di mercato </a:t>
            </a:r>
            <a:r>
              <a:rPr lang="it-IT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it-IT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Ovale 13"/>
          <p:cNvSpPr/>
          <p:nvPr/>
        </p:nvSpPr>
        <p:spPr>
          <a:xfrm>
            <a:off x="6487391" y="6256422"/>
            <a:ext cx="994611" cy="41709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solidFill>
                  <a:schemeClr val="bg1"/>
                </a:solidFill>
              </a:rPr>
              <a:t>81,9%</a:t>
            </a:r>
          </a:p>
        </p:txBody>
      </p:sp>
      <p:sp>
        <p:nvSpPr>
          <p:cNvPr id="15" name="Ovale 14"/>
          <p:cNvSpPr/>
          <p:nvPr/>
        </p:nvSpPr>
        <p:spPr>
          <a:xfrm>
            <a:off x="10578768" y="6258348"/>
            <a:ext cx="994611" cy="41709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solidFill>
                  <a:schemeClr val="bg1"/>
                </a:solidFill>
              </a:rPr>
              <a:t>82,1%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7932622" y="6280303"/>
            <a:ext cx="2382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← </a:t>
            </a:r>
            <a:r>
              <a:rPr lang="it-IT" i="1" dirty="0">
                <a:solidFill>
                  <a:srgbClr val="C00000"/>
                </a:solidFill>
              </a:rPr>
              <a:t>Quota di mercato </a:t>
            </a:r>
            <a:r>
              <a:rPr lang="it-IT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it-IT" i="1" dirty="0">
              <a:solidFill>
                <a:srgbClr val="C0000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7596" y="3228699"/>
            <a:ext cx="5048636" cy="2889401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51591" y="3228699"/>
            <a:ext cx="5048636" cy="288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2394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256673" y="128336"/>
            <a:ext cx="8838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Trend Flussi Turistici per Provenienza – Periodo </a:t>
            </a:r>
            <a:r>
              <a:rPr lang="it-IT" sz="2800" b="1" cap="small" dirty="0" smtClean="0">
                <a:solidFill>
                  <a:schemeClr val="accent1">
                    <a:lumMod val="50000"/>
                  </a:schemeClr>
                </a:solidFill>
              </a:rPr>
              <a:t>2010-2018 </a:t>
            </a:r>
            <a:endParaRPr lang="it-IT" sz="2800" b="1" cap="sm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26698" y="718116"/>
            <a:ext cx="540847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</a:rPr>
              <a:t>Turisti Italiani</a:t>
            </a:r>
          </a:p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153 mila arrivi e 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847 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mila presenze nel 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2018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30000"/>
              </a:lnSpc>
            </a:pPr>
            <a:r>
              <a:rPr lang="it-IT" sz="2000" i="1" dirty="0">
                <a:solidFill>
                  <a:schemeClr val="accent1">
                    <a:lumMod val="50000"/>
                  </a:schemeClr>
                </a:solidFill>
              </a:rPr>
              <a:t>Periodo </a:t>
            </a:r>
            <a:r>
              <a:rPr lang="it-IT" sz="2000" i="1" dirty="0" smtClean="0">
                <a:solidFill>
                  <a:schemeClr val="accent1">
                    <a:lumMod val="50000"/>
                  </a:schemeClr>
                </a:solidFill>
              </a:rPr>
              <a:t>2010-2018:</a:t>
            </a:r>
            <a:endParaRPr lang="it-IT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+31 mila arrivi (+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25,3%)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-12,5 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mila presenze 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(-1,5%)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In calo la permanenza media da 7,1 a 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</a:rPr>
              <a:t>5,5 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</a:rPr>
              <a:t>notti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6436057" y="718116"/>
            <a:ext cx="535168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it-IT" sz="2000" b="1" dirty="0">
                <a:solidFill>
                  <a:srgbClr val="C00000"/>
                </a:solidFill>
              </a:rPr>
              <a:t>Turisti Stranieri</a:t>
            </a:r>
          </a:p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it-IT" sz="2000" dirty="0" smtClean="0">
                <a:solidFill>
                  <a:srgbClr val="C00000"/>
                </a:solidFill>
              </a:rPr>
              <a:t>74 </a:t>
            </a:r>
            <a:r>
              <a:rPr lang="it-IT" sz="2000" dirty="0">
                <a:solidFill>
                  <a:srgbClr val="C00000"/>
                </a:solidFill>
              </a:rPr>
              <a:t>mila arrivi e </a:t>
            </a:r>
            <a:r>
              <a:rPr lang="it-IT" sz="2000" dirty="0" smtClean="0">
                <a:solidFill>
                  <a:srgbClr val="C00000"/>
                </a:solidFill>
              </a:rPr>
              <a:t>515 </a:t>
            </a:r>
            <a:r>
              <a:rPr lang="it-IT" sz="2000" dirty="0">
                <a:solidFill>
                  <a:srgbClr val="C00000"/>
                </a:solidFill>
              </a:rPr>
              <a:t>mila presenze nel </a:t>
            </a:r>
            <a:r>
              <a:rPr lang="it-IT" sz="2000" dirty="0" smtClean="0">
                <a:solidFill>
                  <a:srgbClr val="C00000"/>
                </a:solidFill>
              </a:rPr>
              <a:t>2018</a:t>
            </a:r>
            <a:endParaRPr lang="it-IT" sz="2000" dirty="0">
              <a:solidFill>
                <a:srgbClr val="C00000"/>
              </a:solidFill>
            </a:endParaRPr>
          </a:p>
          <a:p>
            <a:pPr algn="just">
              <a:lnSpc>
                <a:spcPct val="130000"/>
              </a:lnSpc>
            </a:pPr>
            <a:r>
              <a:rPr lang="it-IT" sz="2000" i="1" dirty="0">
                <a:solidFill>
                  <a:srgbClr val="C00000"/>
                </a:solidFill>
              </a:rPr>
              <a:t>Periodo </a:t>
            </a:r>
            <a:r>
              <a:rPr lang="it-IT" sz="2000" i="1" dirty="0" smtClean="0">
                <a:solidFill>
                  <a:srgbClr val="C00000"/>
                </a:solidFill>
              </a:rPr>
              <a:t>2010-2018:</a:t>
            </a:r>
            <a:endParaRPr lang="it-IT" sz="2000" i="1" dirty="0">
              <a:solidFill>
                <a:srgbClr val="C00000"/>
              </a:solidFill>
            </a:endParaRPr>
          </a:p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C00000"/>
                </a:solidFill>
              </a:rPr>
              <a:t>+</a:t>
            </a:r>
            <a:r>
              <a:rPr lang="it-IT" sz="2000" dirty="0" smtClean="0">
                <a:solidFill>
                  <a:srgbClr val="C00000"/>
                </a:solidFill>
              </a:rPr>
              <a:t>23 </a:t>
            </a:r>
            <a:r>
              <a:rPr lang="it-IT" sz="2000" dirty="0">
                <a:solidFill>
                  <a:srgbClr val="C00000"/>
                </a:solidFill>
              </a:rPr>
              <a:t>mila arrivi (+</a:t>
            </a:r>
            <a:r>
              <a:rPr lang="it-IT" sz="2000" dirty="0" smtClean="0">
                <a:solidFill>
                  <a:srgbClr val="C00000"/>
                </a:solidFill>
              </a:rPr>
              <a:t>44,7%)</a:t>
            </a:r>
            <a:endParaRPr lang="it-IT" sz="2000" dirty="0">
              <a:solidFill>
                <a:srgbClr val="C00000"/>
              </a:solidFill>
            </a:endParaRPr>
          </a:p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C00000"/>
                </a:solidFill>
              </a:rPr>
              <a:t>+</a:t>
            </a:r>
            <a:r>
              <a:rPr lang="it-IT" sz="2000" dirty="0" smtClean="0">
                <a:solidFill>
                  <a:srgbClr val="C00000"/>
                </a:solidFill>
              </a:rPr>
              <a:t>120 </a:t>
            </a:r>
            <a:r>
              <a:rPr lang="it-IT" sz="2000" dirty="0">
                <a:solidFill>
                  <a:srgbClr val="C00000"/>
                </a:solidFill>
              </a:rPr>
              <a:t>mila presenze </a:t>
            </a:r>
            <a:r>
              <a:rPr lang="it-IT" sz="2000" dirty="0" smtClean="0">
                <a:solidFill>
                  <a:srgbClr val="C00000"/>
                </a:solidFill>
              </a:rPr>
              <a:t>(+30,3%)</a:t>
            </a:r>
            <a:endParaRPr lang="it-IT" sz="2000" dirty="0">
              <a:solidFill>
                <a:srgbClr val="C00000"/>
              </a:solidFill>
            </a:endParaRPr>
          </a:p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C00000"/>
                </a:solidFill>
              </a:rPr>
              <a:t>In calo la permanenza media da 7,8 a </a:t>
            </a:r>
            <a:r>
              <a:rPr lang="it-IT" sz="2000" dirty="0" smtClean="0">
                <a:solidFill>
                  <a:srgbClr val="C00000"/>
                </a:solidFill>
              </a:rPr>
              <a:t>7,0 </a:t>
            </a:r>
            <a:r>
              <a:rPr lang="it-IT" sz="2000" dirty="0">
                <a:solidFill>
                  <a:srgbClr val="C00000"/>
                </a:solidFill>
              </a:rPr>
              <a:t>notti</a:t>
            </a:r>
          </a:p>
        </p:txBody>
      </p:sp>
      <p:sp>
        <p:nvSpPr>
          <p:cNvPr id="5" name="Ovale 4"/>
          <p:cNvSpPr/>
          <p:nvPr/>
        </p:nvSpPr>
        <p:spPr>
          <a:xfrm>
            <a:off x="144379" y="6256422"/>
            <a:ext cx="994611" cy="41709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solidFill>
                  <a:schemeClr val="bg1"/>
                </a:solidFill>
              </a:rPr>
              <a:t>68,5%</a:t>
            </a:r>
          </a:p>
        </p:txBody>
      </p:sp>
      <p:sp>
        <p:nvSpPr>
          <p:cNvPr id="12" name="Ovale 11"/>
          <p:cNvSpPr/>
          <p:nvPr/>
        </p:nvSpPr>
        <p:spPr>
          <a:xfrm>
            <a:off x="4328159" y="6256422"/>
            <a:ext cx="994611" cy="41709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solidFill>
                  <a:schemeClr val="bg1"/>
                </a:solidFill>
              </a:rPr>
              <a:t>62,2%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582731" y="6280303"/>
            <a:ext cx="2382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← </a:t>
            </a:r>
            <a:r>
              <a:rPr lang="it-IT" i="1" dirty="0">
                <a:solidFill>
                  <a:schemeClr val="accent1">
                    <a:lumMod val="50000"/>
                  </a:schemeClr>
                </a:solidFill>
              </a:rPr>
              <a:t>Quota di mercato </a:t>
            </a:r>
            <a:r>
              <a:rPr lang="it-IT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it-IT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Ovale 13"/>
          <p:cNvSpPr/>
          <p:nvPr/>
        </p:nvSpPr>
        <p:spPr>
          <a:xfrm>
            <a:off x="6487391" y="6256422"/>
            <a:ext cx="994611" cy="41709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solidFill>
                  <a:schemeClr val="bg1"/>
                </a:solidFill>
              </a:rPr>
              <a:t>31,5%</a:t>
            </a:r>
          </a:p>
        </p:txBody>
      </p:sp>
      <p:sp>
        <p:nvSpPr>
          <p:cNvPr id="15" name="Ovale 14"/>
          <p:cNvSpPr/>
          <p:nvPr/>
        </p:nvSpPr>
        <p:spPr>
          <a:xfrm>
            <a:off x="10658979" y="6256422"/>
            <a:ext cx="994611" cy="41709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solidFill>
                  <a:schemeClr val="bg1"/>
                </a:solidFill>
              </a:rPr>
              <a:t>37,8%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7957347" y="6280303"/>
            <a:ext cx="2382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← </a:t>
            </a:r>
            <a:r>
              <a:rPr lang="it-IT" i="1" dirty="0">
                <a:solidFill>
                  <a:srgbClr val="C00000"/>
                </a:solidFill>
              </a:rPr>
              <a:t>Quota di mercato </a:t>
            </a:r>
            <a:r>
              <a:rPr lang="it-IT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it-IT" i="1" dirty="0">
              <a:solidFill>
                <a:srgbClr val="C0000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28174" y="3267278"/>
            <a:ext cx="5048636" cy="2889401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26" y="3267278"/>
            <a:ext cx="5048636" cy="288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3975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6673" y="128336"/>
            <a:ext cx="114701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Trend Principali Mercati Italiani e Stranieri </a:t>
            </a:r>
            <a:r>
              <a:rPr lang="it-IT" sz="2800" b="1" cap="small" dirty="0" smtClean="0">
                <a:solidFill>
                  <a:schemeClr val="accent1">
                    <a:lumMod val="50000"/>
                  </a:schemeClr>
                </a:solidFill>
              </a:rPr>
              <a:t>per Area di Provenienza </a:t>
            </a:r>
          </a:p>
          <a:p>
            <a:r>
              <a:rPr lang="it-IT" sz="2800" b="1" cap="small" dirty="0" smtClean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Anni 2010 e </a:t>
            </a:r>
            <a:r>
              <a:rPr lang="it-IT" sz="2800" b="1" cap="small" dirty="0" smtClean="0">
                <a:solidFill>
                  <a:schemeClr val="accent1">
                    <a:lumMod val="50000"/>
                  </a:schemeClr>
                </a:solidFill>
              </a:rPr>
              <a:t>2018 </a:t>
            </a:r>
            <a:endParaRPr lang="it-IT" sz="2800" b="1" cap="small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63485697"/>
              </p:ext>
            </p:extLst>
          </p:nvPr>
        </p:nvGraphicFramePr>
        <p:xfrm>
          <a:off x="256673" y="1625066"/>
          <a:ext cx="4684295" cy="368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52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748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042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it-IT" sz="3200" b="1" cap="small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Presenze Italiani</a:t>
                      </a:r>
                      <a:endParaRPr lang="it-IT" sz="3200" b="1" cap="small" baseline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it-IT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it-IT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4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Area di </a:t>
                      </a:r>
                      <a:r>
                        <a:rPr lang="it-IT" sz="2400" b="1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provenienza</a:t>
                      </a:r>
                      <a:endParaRPr lang="it-IT" sz="24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1" dirty="0" smtClean="0">
                          <a:solidFill>
                            <a:schemeClr val="bg1"/>
                          </a:solidFill>
                        </a:rPr>
                        <a:t>Quota %</a:t>
                      </a:r>
                      <a:endParaRPr lang="it-IT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1" dirty="0" err="1" smtClean="0">
                          <a:solidFill>
                            <a:schemeClr val="bg1"/>
                          </a:solidFill>
                        </a:rPr>
                        <a:t>Var</a:t>
                      </a:r>
                      <a:r>
                        <a:rPr lang="it-IT" sz="2400" b="1" dirty="0" smtClean="0">
                          <a:solidFill>
                            <a:schemeClr val="bg1"/>
                          </a:solidFill>
                        </a:rPr>
                        <a:t>. % 2018/2010</a:t>
                      </a:r>
                      <a:endParaRPr lang="it-IT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2576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it-IT" sz="2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Nord Ovest</a:t>
                      </a:r>
                      <a:endParaRPr lang="it-IT" sz="24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40,1%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+1,4%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Nord Est</a:t>
                      </a:r>
                      <a:endParaRPr lang="it-IT" sz="24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15,3%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+8,2%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Centro</a:t>
                      </a:r>
                      <a:endParaRPr lang="it-IT" sz="24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42,4%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-7,5%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Sud e Isole</a:t>
                      </a:r>
                      <a:endParaRPr lang="it-IT" sz="24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2,2%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-16,3%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4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Totale Italiani</a:t>
                      </a:r>
                      <a:endParaRPr lang="it-IT" sz="24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1" dirty="0" smtClean="0">
                          <a:solidFill>
                            <a:schemeClr val="bg1"/>
                          </a:solidFill>
                        </a:rPr>
                        <a:t>100%</a:t>
                      </a:r>
                      <a:endParaRPr lang="it-IT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1" dirty="0" smtClean="0">
                          <a:solidFill>
                            <a:schemeClr val="bg1"/>
                          </a:solidFill>
                        </a:rPr>
                        <a:t>-1,5%</a:t>
                      </a:r>
                      <a:endParaRPr lang="it-IT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26365972"/>
              </p:ext>
            </p:extLst>
          </p:nvPr>
        </p:nvGraphicFramePr>
        <p:xfrm>
          <a:off x="6184231" y="1625066"/>
          <a:ext cx="5815263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3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586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202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it-IT" sz="3200" b="1" cap="small" baseline="0" dirty="0" smtClean="0">
                          <a:solidFill>
                            <a:srgbClr val="C00000"/>
                          </a:solidFill>
                        </a:rPr>
                        <a:t>Presenze Stranieri</a:t>
                      </a:r>
                      <a:endParaRPr lang="it-IT" sz="3200" b="1" cap="small" baseline="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it-IT" sz="3200" b="1" cap="small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it-IT" sz="3200" b="1" cap="small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400" b="1" baseline="0" dirty="0" smtClean="0">
                          <a:solidFill>
                            <a:srgbClr val="C00000"/>
                          </a:solidFill>
                        </a:rPr>
                        <a:t>Area di </a:t>
                      </a:r>
                      <a:r>
                        <a:rPr lang="it-IT" sz="2400" b="1" baseline="0" dirty="0">
                          <a:solidFill>
                            <a:srgbClr val="C00000"/>
                          </a:solidFill>
                        </a:rPr>
                        <a:t>provenienza</a:t>
                      </a:r>
                      <a:endParaRPr lang="it-IT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1" dirty="0" smtClean="0">
                          <a:solidFill>
                            <a:schemeClr val="bg1"/>
                          </a:solidFill>
                        </a:rPr>
                        <a:t>Quota %</a:t>
                      </a:r>
                      <a:endParaRPr lang="it-IT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1" dirty="0" err="1" smtClean="0">
                          <a:solidFill>
                            <a:schemeClr val="bg1"/>
                          </a:solidFill>
                        </a:rPr>
                        <a:t>Var</a:t>
                      </a:r>
                      <a:r>
                        <a:rPr lang="it-IT" sz="2400" b="1" dirty="0" smtClean="0">
                          <a:solidFill>
                            <a:schemeClr val="bg1"/>
                          </a:solidFill>
                        </a:rPr>
                        <a:t>. % 2018/2010</a:t>
                      </a:r>
                      <a:endParaRPr lang="it-IT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it-IT" sz="2400" b="0" dirty="0" smtClean="0">
                          <a:solidFill>
                            <a:srgbClr val="C00000"/>
                          </a:solidFill>
                        </a:rPr>
                        <a:t>Unione Europea</a:t>
                      </a:r>
                      <a:endParaRPr lang="it-IT" sz="2400" b="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62,3%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+24,7%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4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Altri Paesi Europei</a:t>
                      </a:r>
                      <a:endParaRPr lang="it-IT" sz="2400" b="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34,5%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+37,2%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4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Paesi</a:t>
                      </a:r>
                      <a:r>
                        <a:rPr lang="it-IT" sz="2400" b="0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delle Americhe</a:t>
                      </a:r>
                      <a:endParaRPr lang="it-IT" sz="2400" b="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2,0%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+91,4%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4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Paesi Asiatici</a:t>
                      </a:r>
                      <a:endParaRPr lang="it-IT" sz="2400" b="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0,5%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+191%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4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Paesi</a:t>
                      </a:r>
                      <a:r>
                        <a:rPr lang="it-IT" sz="2400" b="0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dell'Oceania</a:t>
                      </a:r>
                      <a:endParaRPr lang="it-IT" sz="2400" b="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0,2%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+221%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4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Paesi Africani</a:t>
                      </a:r>
                      <a:endParaRPr lang="it-IT" sz="2400" b="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0,2%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+22,4%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4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Altri Paesi Extraeuropei</a:t>
                      </a:r>
                      <a:endParaRPr lang="it-IT" sz="2400" b="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0,3%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0" dirty="0" smtClean="0">
                          <a:solidFill>
                            <a:schemeClr val="bg1"/>
                          </a:solidFill>
                        </a:rPr>
                        <a:t>+25,0%</a:t>
                      </a:r>
                      <a:endParaRPr lang="it-IT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4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Totale Stranieri</a:t>
                      </a:r>
                      <a:endParaRPr lang="it-IT" sz="24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1" dirty="0" smtClean="0">
                          <a:solidFill>
                            <a:schemeClr val="bg1"/>
                          </a:solidFill>
                        </a:rPr>
                        <a:t>100%</a:t>
                      </a:r>
                      <a:endParaRPr lang="it-IT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b="1" dirty="0" smtClean="0">
                          <a:solidFill>
                            <a:schemeClr val="bg1"/>
                          </a:solidFill>
                        </a:rPr>
                        <a:t>+30,3%</a:t>
                      </a:r>
                      <a:endParaRPr lang="it-IT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8101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256673" y="128336"/>
            <a:ext cx="11470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cap="small" dirty="0">
                <a:solidFill>
                  <a:schemeClr val="accent1">
                    <a:lumMod val="50000"/>
                  </a:schemeClr>
                </a:solidFill>
              </a:rPr>
              <a:t>Trend Principali Mercati Italiani e Stranieri – Anni 2010 e </a:t>
            </a:r>
            <a:r>
              <a:rPr lang="it-IT" sz="2800" b="1" cap="small" dirty="0" smtClean="0">
                <a:solidFill>
                  <a:schemeClr val="accent1">
                    <a:lumMod val="50000"/>
                  </a:schemeClr>
                </a:solidFill>
              </a:rPr>
              <a:t>2018 </a:t>
            </a:r>
            <a:endParaRPr lang="it-IT" sz="2800" b="1" cap="small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92937103"/>
              </p:ext>
            </p:extLst>
          </p:nvPr>
        </p:nvGraphicFramePr>
        <p:xfrm>
          <a:off x="754620" y="859989"/>
          <a:ext cx="4952333" cy="2799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17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90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314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Regione</a:t>
                      </a:r>
                      <a:r>
                        <a:rPr lang="it-IT" sz="1800" b="1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di provenienza</a:t>
                      </a:r>
                      <a:endParaRPr lang="it-IT" sz="1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Presenze </a:t>
                      </a:r>
                      <a:r>
                        <a:rPr lang="it-IT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2018</a:t>
                      </a:r>
                      <a:endParaRPr lang="it-IT" sz="1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b="1" dirty="0">
                          <a:solidFill>
                            <a:schemeClr val="bg1"/>
                          </a:solidFill>
                        </a:rPr>
                        <a:t>% su totale Italiani</a:t>
                      </a: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2576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it-IT" sz="22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Toscana</a:t>
                      </a: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271.573</a:t>
                      </a:r>
                      <a:endParaRPr lang="it-IT" sz="22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 smtClean="0">
                          <a:solidFill>
                            <a:schemeClr val="bg1"/>
                          </a:solidFill>
                        </a:rPr>
                        <a:t>32,1%</a:t>
                      </a:r>
                      <a:endParaRPr lang="it-IT" sz="2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2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Lombardia</a:t>
                      </a: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227.037</a:t>
                      </a:r>
                      <a:endParaRPr lang="it-IT" sz="22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 smtClean="0">
                          <a:solidFill>
                            <a:schemeClr val="bg1"/>
                          </a:solidFill>
                        </a:rPr>
                        <a:t>26,8%</a:t>
                      </a:r>
                      <a:endParaRPr lang="it-IT" sz="2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2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Piemonte</a:t>
                      </a:r>
                      <a:endParaRPr lang="it-IT" sz="22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91.722</a:t>
                      </a:r>
                      <a:endParaRPr lang="it-IT" sz="22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 smtClean="0">
                          <a:solidFill>
                            <a:schemeClr val="bg1"/>
                          </a:solidFill>
                        </a:rPr>
                        <a:t>10,8%</a:t>
                      </a:r>
                      <a:endParaRPr lang="it-IT" sz="2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2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Lazio</a:t>
                      </a:r>
                      <a:endParaRPr lang="it-IT" sz="22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63.903</a:t>
                      </a:r>
                      <a:endParaRPr lang="it-IT" sz="22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 smtClean="0">
                          <a:solidFill>
                            <a:schemeClr val="bg1"/>
                          </a:solidFill>
                        </a:rPr>
                        <a:t>7,5%</a:t>
                      </a:r>
                      <a:endParaRPr lang="it-IT" sz="2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2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Emilia - Romagna</a:t>
                      </a: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58.571</a:t>
                      </a:r>
                      <a:endParaRPr lang="it-IT" sz="22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>
                          <a:solidFill>
                            <a:schemeClr val="bg1"/>
                          </a:solidFill>
                        </a:rPr>
                        <a:t>6,9%</a:t>
                      </a:r>
                    </a:p>
                  </a:txBody>
                  <a:tcP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7" name="Tabel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61374343"/>
              </p:ext>
            </p:extLst>
          </p:nvPr>
        </p:nvGraphicFramePr>
        <p:xfrm>
          <a:off x="7235990" y="859989"/>
          <a:ext cx="4185990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15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710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833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>
                          <a:solidFill>
                            <a:srgbClr val="C00000"/>
                          </a:solidFill>
                        </a:rPr>
                        <a:t>Paese</a:t>
                      </a:r>
                      <a:r>
                        <a:rPr lang="it-IT" sz="1800" b="1" baseline="0" dirty="0">
                          <a:solidFill>
                            <a:srgbClr val="C00000"/>
                          </a:solidFill>
                        </a:rPr>
                        <a:t> di provenienza</a:t>
                      </a:r>
                      <a:endParaRPr lang="it-IT" sz="18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b="1" dirty="0">
                          <a:solidFill>
                            <a:srgbClr val="C00000"/>
                          </a:solidFill>
                        </a:rPr>
                        <a:t>Presenze </a:t>
                      </a:r>
                      <a:r>
                        <a:rPr lang="it-IT" sz="1800" b="1" dirty="0" smtClean="0">
                          <a:solidFill>
                            <a:srgbClr val="C00000"/>
                          </a:solidFill>
                        </a:rPr>
                        <a:t>2018</a:t>
                      </a:r>
                      <a:endParaRPr lang="it-IT" sz="18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800" b="1" dirty="0">
                          <a:solidFill>
                            <a:schemeClr val="bg1"/>
                          </a:solidFill>
                        </a:rPr>
                        <a:t>% su totale Stranieri</a:t>
                      </a:r>
                    </a:p>
                  </a:txBody>
                  <a:tcPr anchor="ctr"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it-IT" sz="2200" b="0" dirty="0">
                          <a:solidFill>
                            <a:srgbClr val="C00000"/>
                          </a:solidFill>
                        </a:rPr>
                        <a:t>Germania</a:t>
                      </a: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 smtClean="0">
                          <a:solidFill>
                            <a:srgbClr val="C00000"/>
                          </a:solidFill>
                        </a:rPr>
                        <a:t>222.752</a:t>
                      </a:r>
                      <a:endParaRPr lang="it-IT" sz="2200" b="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 smtClean="0">
                          <a:solidFill>
                            <a:schemeClr val="bg1"/>
                          </a:solidFill>
                        </a:rPr>
                        <a:t>43,3%</a:t>
                      </a:r>
                      <a:endParaRPr lang="it-IT" sz="2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200" b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Svizzera</a:t>
                      </a: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 smtClean="0">
                          <a:solidFill>
                            <a:srgbClr val="C00000"/>
                          </a:solidFill>
                        </a:rPr>
                        <a:t>131.792</a:t>
                      </a:r>
                      <a:endParaRPr lang="it-IT" sz="2200" b="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 smtClean="0">
                          <a:solidFill>
                            <a:schemeClr val="bg1"/>
                          </a:solidFill>
                        </a:rPr>
                        <a:t>25,6%</a:t>
                      </a:r>
                      <a:endParaRPr lang="it-IT" sz="2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2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Russia</a:t>
                      </a:r>
                      <a:endParaRPr lang="it-IT" sz="2200" b="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 smtClean="0">
                          <a:solidFill>
                            <a:srgbClr val="C00000"/>
                          </a:solidFill>
                        </a:rPr>
                        <a:t>21.979</a:t>
                      </a:r>
                      <a:endParaRPr lang="it-IT" sz="2200" b="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 smtClean="0">
                          <a:solidFill>
                            <a:schemeClr val="bg1"/>
                          </a:solidFill>
                        </a:rPr>
                        <a:t>4,3%</a:t>
                      </a:r>
                      <a:endParaRPr lang="it-IT" sz="2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2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Svezia</a:t>
                      </a:r>
                      <a:endParaRPr lang="it-IT" sz="2200" b="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 smtClean="0">
                          <a:solidFill>
                            <a:srgbClr val="C00000"/>
                          </a:solidFill>
                        </a:rPr>
                        <a:t>19.922</a:t>
                      </a:r>
                      <a:endParaRPr lang="it-IT" sz="2200" b="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 smtClean="0">
                          <a:solidFill>
                            <a:schemeClr val="bg1"/>
                          </a:solidFill>
                        </a:rPr>
                        <a:t>3,9%</a:t>
                      </a:r>
                      <a:endParaRPr lang="it-IT" sz="2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2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Austria</a:t>
                      </a:r>
                      <a:endParaRPr lang="it-IT" sz="2200" b="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 smtClean="0">
                          <a:solidFill>
                            <a:srgbClr val="C00000"/>
                          </a:solidFill>
                        </a:rPr>
                        <a:t>19.697</a:t>
                      </a:r>
                      <a:endParaRPr lang="it-IT" sz="2200" b="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200" b="0" dirty="0" smtClean="0">
                          <a:solidFill>
                            <a:schemeClr val="bg1"/>
                          </a:solidFill>
                        </a:rPr>
                        <a:t>3,8%</a:t>
                      </a:r>
                      <a:endParaRPr lang="it-IT" sz="22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6468" y="3904534"/>
            <a:ext cx="5048636" cy="2889401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667" y="3904534"/>
            <a:ext cx="5048636" cy="288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6099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1254</TotalTime>
  <Words>1619</Words>
  <Application>Microsoft Office PowerPoint</Application>
  <PresentationFormat>Personalizzato</PresentationFormat>
  <Paragraphs>405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</dc:creator>
  <cp:lastModifiedBy>g.farnetani</cp:lastModifiedBy>
  <cp:revision>148</cp:revision>
  <cp:lastPrinted>2018-11-14T16:54:25Z</cp:lastPrinted>
  <dcterms:created xsi:type="dcterms:W3CDTF">2018-11-13T07:55:48Z</dcterms:created>
  <dcterms:modified xsi:type="dcterms:W3CDTF">2019-11-19T07:02:18Z</dcterms:modified>
</cp:coreProperties>
</file>