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8" r:id="rId3"/>
    <p:sldId id="257" r:id="rId4"/>
    <p:sldId id="266" r:id="rId5"/>
    <p:sldId id="258" r:id="rId6"/>
    <p:sldId id="267" r:id="rId7"/>
    <p:sldId id="259" r:id="rId8"/>
    <p:sldId id="279" r:id="rId9"/>
    <p:sldId id="260" r:id="rId10"/>
    <p:sldId id="261" r:id="rId11"/>
    <p:sldId id="269" r:id="rId12"/>
    <p:sldId id="262" r:id="rId13"/>
    <p:sldId id="263" r:id="rId14"/>
    <p:sldId id="280" r:id="rId15"/>
    <p:sldId id="264" r:id="rId16"/>
    <p:sldId id="265" r:id="rId17"/>
    <p:sldId id="273" r:id="rId18"/>
    <p:sldId id="281" r:id="rId19"/>
    <p:sldId id="278" r:id="rId20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990033"/>
    <a:srgbClr val="CEE1F2"/>
    <a:srgbClr val="CCECFF"/>
    <a:srgbClr val="009999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 autoAdjust="0"/>
    <p:restoredTop sz="92421" autoAdjust="0"/>
  </p:normalViewPr>
  <p:slideViewPr>
    <p:cSldViewPr snapToGrid="0">
      <p:cViewPr varScale="1">
        <p:scale>
          <a:sx n="80" d="100"/>
          <a:sy n="80" d="100"/>
        </p:scale>
        <p:origin x="-96" y="-7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4D065-50F7-4B97-84BD-D5CA206D7AC6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5B7C5-A2E5-4FF5-A7F8-1432CC66EC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398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EDA1C-1E82-46BF-AD32-F45C9EBDF78C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17773-E0CA-4D8B-BD73-D0C53BDA28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074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17773-E0CA-4D8B-BD73-D0C53BDA28CE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76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082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1821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922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1549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72094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396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318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8493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CEE1F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igura a mano libera 5"/>
          <p:cNvSpPr/>
          <p:nvPr userDrawn="1"/>
        </p:nvSpPr>
        <p:spPr>
          <a:xfrm>
            <a:off x="1259626" y="1886492"/>
            <a:ext cx="3240000" cy="540000"/>
          </a:xfrm>
          <a:custGeom>
            <a:avLst/>
            <a:gdLst>
              <a:gd name="connsiteX0" fmla="*/ 0 w 2304288"/>
              <a:gd name="connsiteY0" fmla="*/ 402394 h 441683"/>
              <a:gd name="connsiteX1" fmla="*/ 426720 w 2304288"/>
              <a:gd name="connsiteY1" fmla="*/ 195130 h 441683"/>
              <a:gd name="connsiteX2" fmla="*/ 963168 w 2304288"/>
              <a:gd name="connsiteY2" fmla="*/ 438970 h 441683"/>
              <a:gd name="connsiteX3" fmla="*/ 1621536 w 2304288"/>
              <a:gd name="connsiteY3" fmla="*/ 58 h 441683"/>
              <a:gd name="connsiteX4" fmla="*/ 2304288 w 2304288"/>
              <a:gd name="connsiteY4" fmla="*/ 414586 h 441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288" h="441683">
                <a:moveTo>
                  <a:pt x="0" y="402394"/>
                </a:moveTo>
                <a:cubicBezTo>
                  <a:pt x="133096" y="295714"/>
                  <a:pt x="266192" y="189034"/>
                  <a:pt x="426720" y="195130"/>
                </a:cubicBezTo>
                <a:cubicBezTo>
                  <a:pt x="587248" y="201226"/>
                  <a:pt x="764032" y="471482"/>
                  <a:pt x="963168" y="438970"/>
                </a:cubicBezTo>
                <a:cubicBezTo>
                  <a:pt x="1162304" y="406458"/>
                  <a:pt x="1398016" y="4122"/>
                  <a:pt x="1621536" y="58"/>
                </a:cubicBezTo>
                <a:cubicBezTo>
                  <a:pt x="1845056" y="-4006"/>
                  <a:pt x="2074672" y="205290"/>
                  <a:pt x="2304288" y="414586"/>
                </a:cubicBezTo>
              </a:path>
            </a:pathLst>
          </a:custGeom>
          <a:noFill/>
          <a:ln w="50800">
            <a:solidFill>
              <a:schemeClr val="accent3">
                <a:lumMod val="20000"/>
                <a:lumOff val="8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 userDrawn="1"/>
        </p:nvSpPr>
        <p:spPr>
          <a:xfrm>
            <a:off x="8035482" y="4593426"/>
            <a:ext cx="3432825" cy="540000"/>
          </a:xfrm>
          <a:custGeom>
            <a:avLst/>
            <a:gdLst>
              <a:gd name="connsiteX0" fmla="*/ 0 w 2304288"/>
              <a:gd name="connsiteY0" fmla="*/ 402394 h 441683"/>
              <a:gd name="connsiteX1" fmla="*/ 426720 w 2304288"/>
              <a:gd name="connsiteY1" fmla="*/ 195130 h 441683"/>
              <a:gd name="connsiteX2" fmla="*/ 963168 w 2304288"/>
              <a:gd name="connsiteY2" fmla="*/ 438970 h 441683"/>
              <a:gd name="connsiteX3" fmla="*/ 1621536 w 2304288"/>
              <a:gd name="connsiteY3" fmla="*/ 58 h 441683"/>
              <a:gd name="connsiteX4" fmla="*/ 2304288 w 2304288"/>
              <a:gd name="connsiteY4" fmla="*/ 414586 h 441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288" h="441683">
                <a:moveTo>
                  <a:pt x="0" y="402394"/>
                </a:moveTo>
                <a:cubicBezTo>
                  <a:pt x="133096" y="295714"/>
                  <a:pt x="266192" y="189034"/>
                  <a:pt x="426720" y="195130"/>
                </a:cubicBezTo>
                <a:cubicBezTo>
                  <a:pt x="587248" y="201226"/>
                  <a:pt x="764032" y="471482"/>
                  <a:pt x="963168" y="438970"/>
                </a:cubicBezTo>
                <a:cubicBezTo>
                  <a:pt x="1162304" y="406458"/>
                  <a:pt x="1398016" y="4122"/>
                  <a:pt x="1621536" y="58"/>
                </a:cubicBezTo>
                <a:cubicBezTo>
                  <a:pt x="1845056" y="-4006"/>
                  <a:pt x="2074672" y="205290"/>
                  <a:pt x="2304288" y="414586"/>
                </a:cubicBezTo>
              </a:path>
            </a:pathLst>
          </a:custGeom>
          <a:noFill/>
          <a:ln w="50800">
            <a:solidFill>
              <a:schemeClr val="accent5">
                <a:lumMod val="20000"/>
                <a:lumOff val="8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 userDrawn="1"/>
        </p:nvSpPr>
        <p:spPr>
          <a:xfrm>
            <a:off x="2156460" y="5133426"/>
            <a:ext cx="3458277" cy="625689"/>
          </a:xfrm>
          <a:custGeom>
            <a:avLst/>
            <a:gdLst>
              <a:gd name="connsiteX0" fmla="*/ 25266 w 3458277"/>
              <a:gd name="connsiteY0" fmla="*/ 529436 h 625689"/>
              <a:gd name="connsiteX1" fmla="*/ 73392 w 3458277"/>
              <a:gd name="connsiteY1" fmla="*/ 513394 h 625689"/>
              <a:gd name="connsiteX2" fmla="*/ 1244466 w 3458277"/>
              <a:gd name="connsiteY2" fmla="*/ 47 h 625689"/>
              <a:gd name="connsiteX3" fmla="*/ 1966361 w 3458277"/>
              <a:gd name="connsiteY3" fmla="*/ 481310 h 625689"/>
              <a:gd name="connsiteX4" fmla="*/ 3073266 w 3458277"/>
              <a:gd name="connsiteY4" fmla="*/ 256720 h 625689"/>
              <a:gd name="connsiteX5" fmla="*/ 3458277 w 3458277"/>
              <a:gd name="connsiteY5" fmla="*/ 625689 h 62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8277" h="625689">
                <a:moveTo>
                  <a:pt x="25266" y="529436"/>
                </a:moveTo>
                <a:cubicBezTo>
                  <a:pt x="-52271" y="565531"/>
                  <a:pt x="73392" y="513394"/>
                  <a:pt x="73392" y="513394"/>
                </a:cubicBezTo>
                <a:cubicBezTo>
                  <a:pt x="276592" y="425162"/>
                  <a:pt x="928971" y="5394"/>
                  <a:pt x="1244466" y="47"/>
                </a:cubicBezTo>
                <a:cubicBezTo>
                  <a:pt x="1559961" y="-5300"/>
                  <a:pt x="1661561" y="438531"/>
                  <a:pt x="1966361" y="481310"/>
                </a:cubicBezTo>
                <a:cubicBezTo>
                  <a:pt x="2271161" y="524089"/>
                  <a:pt x="2824613" y="232657"/>
                  <a:pt x="3073266" y="256720"/>
                </a:cubicBezTo>
                <a:cubicBezTo>
                  <a:pt x="3321919" y="280783"/>
                  <a:pt x="3390098" y="453236"/>
                  <a:pt x="3458277" y="625689"/>
                </a:cubicBezTo>
              </a:path>
            </a:pathLst>
          </a:custGeom>
          <a:noFill/>
          <a:ln w="50800">
            <a:solidFill>
              <a:srgbClr val="009999">
                <a:alpha val="1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 userDrawn="1"/>
        </p:nvSpPr>
        <p:spPr>
          <a:xfrm>
            <a:off x="8373979" y="1158074"/>
            <a:ext cx="2755833" cy="625689"/>
          </a:xfrm>
          <a:custGeom>
            <a:avLst/>
            <a:gdLst>
              <a:gd name="connsiteX0" fmla="*/ 25266 w 3458277"/>
              <a:gd name="connsiteY0" fmla="*/ 529436 h 625689"/>
              <a:gd name="connsiteX1" fmla="*/ 73392 w 3458277"/>
              <a:gd name="connsiteY1" fmla="*/ 513394 h 625689"/>
              <a:gd name="connsiteX2" fmla="*/ 1244466 w 3458277"/>
              <a:gd name="connsiteY2" fmla="*/ 47 h 625689"/>
              <a:gd name="connsiteX3" fmla="*/ 1966361 w 3458277"/>
              <a:gd name="connsiteY3" fmla="*/ 481310 h 625689"/>
              <a:gd name="connsiteX4" fmla="*/ 3073266 w 3458277"/>
              <a:gd name="connsiteY4" fmla="*/ 256720 h 625689"/>
              <a:gd name="connsiteX5" fmla="*/ 3458277 w 3458277"/>
              <a:gd name="connsiteY5" fmla="*/ 625689 h 62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8277" h="625689">
                <a:moveTo>
                  <a:pt x="25266" y="529436"/>
                </a:moveTo>
                <a:cubicBezTo>
                  <a:pt x="-52271" y="565531"/>
                  <a:pt x="73392" y="513394"/>
                  <a:pt x="73392" y="513394"/>
                </a:cubicBezTo>
                <a:cubicBezTo>
                  <a:pt x="276592" y="425162"/>
                  <a:pt x="928971" y="5394"/>
                  <a:pt x="1244466" y="47"/>
                </a:cubicBezTo>
                <a:cubicBezTo>
                  <a:pt x="1559961" y="-5300"/>
                  <a:pt x="1661561" y="438531"/>
                  <a:pt x="1966361" y="481310"/>
                </a:cubicBezTo>
                <a:cubicBezTo>
                  <a:pt x="2271161" y="524089"/>
                  <a:pt x="2824613" y="232657"/>
                  <a:pt x="3073266" y="256720"/>
                </a:cubicBezTo>
                <a:cubicBezTo>
                  <a:pt x="3321919" y="280783"/>
                  <a:pt x="3390098" y="453236"/>
                  <a:pt x="3458277" y="625689"/>
                </a:cubicBezTo>
              </a:path>
            </a:pathLst>
          </a:custGeom>
          <a:noFill/>
          <a:ln w="508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5606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7525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0904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481B-1B35-43A6-B32A-89E39A6BE628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A570-8792-4BFA-994B-081DB975F1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370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53312" y="1463040"/>
            <a:ext cx="9448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400" b="1" cap="small" dirty="0">
                <a:solidFill>
                  <a:schemeClr val="accent1">
                    <a:lumMod val="50000"/>
                  </a:schemeClr>
                </a:solidFill>
              </a:rPr>
              <a:t>Il turismo a </a:t>
            </a:r>
            <a:r>
              <a:rPr lang="it-IT" sz="4800" b="1" cap="small" dirty="0">
                <a:solidFill>
                  <a:srgbClr val="C00000"/>
                </a:solidFill>
              </a:rPr>
              <a:t>Castiglione della Pescaia</a:t>
            </a:r>
          </a:p>
          <a:p>
            <a:pPr algn="ctr">
              <a:lnSpc>
                <a:spcPct val="150000"/>
              </a:lnSpc>
            </a:pPr>
            <a:r>
              <a:rPr lang="it-IT" sz="4000" b="1" i="1" cap="small" dirty="0">
                <a:solidFill>
                  <a:schemeClr val="accent1">
                    <a:lumMod val="50000"/>
                  </a:schemeClr>
                </a:solidFill>
              </a:rPr>
              <a:t>Analisi e Trend del Mercato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9744" y="4779264"/>
            <a:ext cx="2849880" cy="106365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389120" y="5184189"/>
            <a:ext cx="337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Prof. Alessandro Tortelli</a:t>
            </a:r>
          </a:p>
        </p:txBody>
      </p:sp>
    </p:spTree>
    <p:extLst>
      <p:ext uri="{BB962C8B-B14F-4D97-AF65-F5344CB8AC3E}">
        <p14:creationId xmlns:p14="http://schemas.microsoft.com/office/powerpoint/2010/main" xmlns="" val="289999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8213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Stagionalità dei Flussi Turistici – Periodo 2010 -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581496"/>
              </p:ext>
            </p:extLst>
          </p:nvPr>
        </p:nvGraphicFramePr>
        <p:xfrm>
          <a:off x="256673" y="851072"/>
          <a:ext cx="5518483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2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29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29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29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29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2939"/>
                <a:gridCol w="3106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13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6753">
                <a:tc rowSpan="2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Mese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 presenze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it-IT" sz="1600" b="1" i="1" dirty="0" err="1">
                          <a:solidFill>
                            <a:srgbClr val="C00000"/>
                          </a:solidFill>
                        </a:rPr>
                        <a:t>Var</a:t>
                      </a:r>
                      <a:r>
                        <a:rPr lang="it-IT" sz="1600" b="1" i="1" dirty="0">
                          <a:solidFill>
                            <a:srgbClr val="C00000"/>
                          </a:solidFill>
                        </a:rPr>
                        <a:t>. % ‘</a:t>
                      </a:r>
                      <a:r>
                        <a:rPr lang="it-IT" sz="1600" b="1" i="1" dirty="0" smtClean="0">
                          <a:solidFill>
                            <a:srgbClr val="C00000"/>
                          </a:solidFill>
                        </a:rPr>
                        <a:t>18/</a:t>
                      </a:r>
                      <a:r>
                        <a:rPr lang="it-IT" sz="1600" b="1" i="1" dirty="0">
                          <a:solidFill>
                            <a:srgbClr val="C00000"/>
                          </a:solidFill>
                        </a:rPr>
                        <a:t>’10</a:t>
                      </a:r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2010</a:t>
                      </a: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0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Gen</a:t>
                      </a:r>
                      <a:endParaRPr lang="it-IT" sz="20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+2,4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-13,6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+209,5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156,3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+34,4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Giu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12,5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15,7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16,9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+10,6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Lug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28,8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29,8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26,4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25,6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-3,5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Ago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33,0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34,2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32,7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31,5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30,9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30,3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13,8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+17,0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Ott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+40,2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-9,6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000" b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it-IT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it-IT" sz="2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000" b="0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+31,8</a:t>
                      </a:r>
                      <a:endParaRPr lang="it-IT" sz="2000" b="0" i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256421" y="1143982"/>
            <a:ext cx="5592277" cy="487518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Il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25,4%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delle presenze tra aprile e giugno (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</a:rPr>
              <a:t>il 19,8% nel 2010, +</a:t>
            </a:r>
            <a:r>
              <a:rPr lang="it-IT" sz="2400" i="1" dirty="0" smtClean="0">
                <a:solidFill>
                  <a:schemeClr val="accent1">
                    <a:lumMod val="50000"/>
                  </a:schemeClr>
                </a:solidFill>
              </a:rPr>
              <a:t>26,3% 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</a:rPr>
              <a:t>la crescita % del trimestre tra l’anno 2010 ed il </a:t>
            </a:r>
            <a:r>
              <a:rPr lang="it-IT" sz="2400" i="1" dirty="0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Il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55,9%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nel bimestre luglio e agosto (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</a:rPr>
              <a:t>61,8% nel 2010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 turisti </a:t>
            </a:r>
            <a:r>
              <a:rPr lang="it-IT" sz="2400" dirty="0">
                <a:solidFill>
                  <a:srgbClr val="C00000"/>
                </a:solidFill>
              </a:rPr>
              <a:t>Italiani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si concentrano soprattutto tra giugno e settembre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Più ampia la stagione degli </a:t>
            </a:r>
            <a:r>
              <a:rPr lang="it-IT" sz="2400" dirty="0">
                <a:solidFill>
                  <a:srgbClr val="C00000"/>
                </a:solidFill>
              </a:rPr>
              <a:t>Stranieri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che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va da maggio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ad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ottobre</a:t>
            </a:r>
          </a:p>
        </p:txBody>
      </p:sp>
    </p:spTree>
    <p:extLst>
      <p:ext uri="{BB962C8B-B14F-4D97-AF65-F5344CB8AC3E}">
        <p14:creationId xmlns:p14="http://schemas.microsoft.com/office/powerpoint/2010/main" xmlns="" val="344856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8769" y="1463040"/>
            <a:ext cx="101133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400" b="1" cap="small" dirty="0">
                <a:solidFill>
                  <a:schemeClr val="accent1">
                    <a:lumMod val="50000"/>
                  </a:schemeClr>
                </a:solidFill>
              </a:rPr>
              <a:t>Il turismo a </a:t>
            </a:r>
            <a:r>
              <a:rPr lang="it-IT" sz="4800" b="1" cap="small" dirty="0">
                <a:solidFill>
                  <a:srgbClr val="C00000"/>
                </a:solidFill>
              </a:rPr>
              <a:t>Castiglione della Pescaia</a:t>
            </a:r>
          </a:p>
          <a:p>
            <a:pPr algn="ctr">
              <a:lnSpc>
                <a:spcPct val="150000"/>
              </a:lnSpc>
            </a:pPr>
            <a:r>
              <a:rPr lang="it-IT" sz="4000" b="1" i="1" cap="small" dirty="0">
                <a:solidFill>
                  <a:schemeClr val="accent1">
                    <a:lumMod val="50000"/>
                  </a:schemeClr>
                </a:solidFill>
              </a:rPr>
              <a:t>LA STAGIONE TURISTICA </a:t>
            </a:r>
            <a:r>
              <a:rPr lang="it-IT" sz="4000" b="1" i="1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endParaRPr lang="it-IT" sz="4000" b="1" i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62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962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Andamento Internazionale del Turismo – Anno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60421" y="909013"/>
            <a:ext cx="6416843" cy="360098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Dalle rilevazioni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UNWTO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(World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</a:rPr>
              <a:t>Tourism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</a:rPr>
              <a:t>Organisation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) relative al primo semestre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2019,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gli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arrivi internazionali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nel mondo sono aumentati del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4,4%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con una performance del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+3,2%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nelle economie avanzate e del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+5,8%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nelle economie emergenti. </a:t>
            </a:r>
          </a:p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L’Europa è cresciuta del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+4,2%,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trainata soprattutto dall’area mediterranea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(+5,8%) e dai paesi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centro-orientali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(+6,4%),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il nord Africa del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+9,3%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218301" y="4971188"/>
            <a:ext cx="7962019" cy="163121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</a:rPr>
              <a:t>Dai dati </a:t>
            </a:r>
            <a:r>
              <a:rPr lang="it-IT" sz="2400" dirty="0" err="1">
                <a:solidFill>
                  <a:srgbClr val="C00000"/>
                </a:solidFill>
              </a:rPr>
              <a:t>Eurostat</a:t>
            </a:r>
            <a:r>
              <a:rPr lang="it-IT" sz="2400" dirty="0">
                <a:solidFill>
                  <a:srgbClr val="C00000"/>
                </a:solidFill>
              </a:rPr>
              <a:t>, in </a:t>
            </a:r>
            <a:r>
              <a:rPr lang="it-IT" sz="2800" b="1" dirty="0">
                <a:solidFill>
                  <a:srgbClr val="C00000"/>
                </a:solidFill>
              </a:rPr>
              <a:t>Spagna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  <a:r>
              <a:rPr lang="it-IT" sz="2400" dirty="0">
                <a:solidFill>
                  <a:srgbClr val="C00000"/>
                </a:solidFill>
              </a:rPr>
              <a:t>il trimestre </a:t>
            </a:r>
            <a:r>
              <a:rPr lang="it-IT" sz="2400" dirty="0" smtClean="0">
                <a:solidFill>
                  <a:srgbClr val="C00000"/>
                </a:solidFill>
              </a:rPr>
              <a:t>giugno–luglio–agosto 2019 </a:t>
            </a:r>
            <a:r>
              <a:rPr lang="it-IT" sz="2400" dirty="0">
                <a:solidFill>
                  <a:srgbClr val="C00000"/>
                </a:solidFill>
              </a:rPr>
              <a:t>ha registrato </a:t>
            </a:r>
            <a:r>
              <a:rPr lang="it-IT" sz="2400" dirty="0" smtClean="0">
                <a:solidFill>
                  <a:srgbClr val="C00000"/>
                </a:solidFill>
              </a:rPr>
              <a:t>una crescita di </a:t>
            </a:r>
            <a:r>
              <a:rPr lang="it-IT" sz="2400" dirty="0">
                <a:solidFill>
                  <a:srgbClr val="C00000"/>
                </a:solidFill>
              </a:rPr>
              <a:t>presenze </a:t>
            </a:r>
            <a:r>
              <a:rPr lang="it-IT" sz="2400" dirty="0" smtClean="0">
                <a:solidFill>
                  <a:srgbClr val="C00000"/>
                </a:solidFill>
              </a:rPr>
              <a:t>del’1,6%:  lieve calo per la </a:t>
            </a:r>
            <a:r>
              <a:rPr lang="it-IT" sz="2400" dirty="0">
                <a:solidFill>
                  <a:srgbClr val="C00000"/>
                </a:solidFill>
              </a:rPr>
              <a:t>domanda </a:t>
            </a:r>
            <a:r>
              <a:rPr lang="it-IT" sz="2400" dirty="0" smtClean="0">
                <a:solidFill>
                  <a:srgbClr val="C00000"/>
                </a:solidFill>
              </a:rPr>
              <a:t>internazionale (-0,1%), crescita sostenuta per i flussi domestici (+4,4%)</a:t>
            </a:r>
            <a:endParaRPr lang="it-IT" sz="2400" i="1" dirty="0">
              <a:solidFill>
                <a:srgbClr val="C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4482" y="1265567"/>
            <a:ext cx="5048636" cy="288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824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7475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Andamento Nazionale del Turismo – Anno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5851" y="827939"/>
            <a:ext cx="5021180" cy="3108543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Secondo i dati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Istat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relativi ai primi sette mesi del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sz="2400" i="1" dirty="0">
                <a:solidFill>
                  <a:schemeClr val="accent1">
                    <a:lumMod val="50000"/>
                  </a:schemeClr>
                </a:solidFill>
              </a:rPr>
              <a:t>dati provvisori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), il turismo in Italia ha registrato una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contrazione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di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arrivi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del -2,1%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delle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presenze del -0,2%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Tiene la domanda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italiana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+0,2%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di presenze), mentre diminuiscono leggermente gli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stranieri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-0,7%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99159" y="1588938"/>
            <a:ext cx="4379494" cy="378565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</a:rPr>
              <a:t>Dai dati </a:t>
            </a:r>
            <a:r>
              <a:rPr lang="it-IT" sz="2800" b="1" dirty="0">
                <a:solidFill>
                  <a:srgbClr val="C00000"/>
                </a:solidFill>
              </a:rPr>
              <a:t>Banca d’Italia </a:t>
            </a:r>
            <a:r>
              <a:rPr lang="it-IT" sz="2400" dirty="0">
                <a:solidFill>
                  <a:srgbClr val="C00000"/>
                </a:solidFill>
              </a:rPr>
              <a:t>sui viaggiatori stranieri in visita al nostro Paese, nel  periodo gennaio – agosto </a:t>
            </a:r>
            <a:r>
              <a:rPr lang="it-IT" sz="2400" dirty="0" smtClean="0">
                <a:solidFill>
                  <a:srgbClr val="C00000"/>
                </a:solidFill>
              </a:rPr>
              <a:t>2019 </a:t>
            </a:r>
            <a:r>
              <a:rPr lang="it-IT" sz="2400" dirty="0">
                <a:solidFill>
                  <a:srgbClr val="C00000"/>
                </a:solidFill>
              </a:rPr>
              <a:t>sono aumentati sia il </a:t>
            </a:r>
            <a:r>
              <a:rPr lang="it-IT" sz="2800" b="1" dirty="0">
                <a:solidFill>
                  <a:srgbClr val="C00000"/>
                </a:solidFill>
              </a:rPr>
              <a:t>numero di </a:t>
            </a:r>
            <a:r>
              <a:rPr lang="it-IT" sz="2800" b="1" dirty="0" smtClean="0">
                <a:solidFill>
                  <a:srgbClr val="C00000"/>
                </a:solidFill>
              </a:rPr>
              <a:t>viaggiatori pernottanti </a:t>
            </a:r>
            <a:r>
              <a:rPr lang="it-IT" sz="2400" b="1" dirty="0" smtClean="0">
                <a:solidFill>
                  <a:srgbClr val="C00000"/>
                </a:solidFill>
              </a:rPr>
              <a:t>(</a:t>
            </a:r>
            <a:r>
              <a:rPr lang="it-IT" sz="2800" b="1" dirty="0" smtClean="0">
                <a:solidFill>
                  <a:srgbClr val="C00000"/>
                </a:solidFill>
              </a:rPr>
              <a:t>+4,9%</a:t>
            </a:r>
            <a:r>
              <a:rPr lang="it-IT" sz="2400" b="1" dirty="0" smtClean="0">
                <a:solidFill>
                  <a:srgbClr val="C00000"/>
                </a:solidFill>
              </a:rPr>
              <a:t>)</a:t>
            </a:r>
            <a:r>
              <a:rPr lang="it-IT" sz="2400" dirty="0" smtClean="0">
                <a:solidFill>
                  <a:srgbClr val="C00000"/>
                </a:solidFill>
              </a:rPr>
              <a:t>, </a:t>
            </a:r>
            <a:r>
              <a:rPr lang="it-IT" sz="2400" dirty="0">
                <a:solidFill>
                  <a:srgbClr val="C00000"/>
                </a:solidFill>
              </a:rPr>
              <a:t>sia i </a:t>
            </a:r>
            <a:r>
              <a:rPr lang="it-IT" sz="2800" b="1" dirty="0">
                <a:solidFill>
                  <a:srgbClr val="C00000"/>
                </a:solidFill>
              </a:rPr>
              <a:t>pernottamenti trascorsi </a:t>
            </a:r>
            <a:r>
              <a:rPr lang="it-IT" sz="2400" b="1" dirty="0" smtClean="0">
                <a:solidFill>
                  <a:srgbClr val="C00000"/>
                </a:solidFill>
              </a:rPr>
              <a:t>(</a:t>
            </a:r>
            <a:r>
              <a:rPr lang="it-IT" sz="2800" b="1" dirty="0" smtClean="0">
                <a:solidFill>
                  <a:srgbClr val="C00000"/>
                </a:solidFill>
              </a:rPr>
              <a:t>+5,1%</a:t>
            </a:r>
            <a:r>
              <a:rPr lang="it-IT" sz="2400" b="1" dirty="0" smtClean="0">
                <a:solidFill>
                  <a:srgbClr val="C00000"/>
                </a:solidFill>
              </a:rPr>
              <a:t>)</a:t>
            </a:r>
            <a:r>
              <a:rPr lang="it-IT" sz="2400" dirty="0" smtClean="0">
                <a:solidFill>
                  <a:srgbClr val="C00000"/>
                </a:solidFill>
              </a:rPr>
              <a:t>, </a:t>
            </a:r>
            <a:r>
              <a:rPr lang="it-IT" sz="2400" dirty="0">
                <a:solidFill>
                  <a:srgbClr val="C00000"/>
                </a:solidFill>
              </a:rPr>
              <a:t>sia la </a:t>
            </a:r>
            <a:r>
              <a:rPr lang="it-IT" sz="2800" b="1" dirty="0">
                <a:solidFill>
                  <a:srgbClr val="C00000"/>
                </a:solidFill>
              </a:rPr>
              <a:t>spesa complessiva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(</a:t>
            </a:r>
            <a:r>
              <a:rPr lang="it-IT" sz="2800" b="1" dirty="0" smtClean="0">
                <a:solidFill>
                  <a:srgbClr val="C00000"/>
                </a:solidFill>
              </a:rPr>
              <a:t>+6,6%</a:t>
            </a:r>
            <a:r>
              <a:rPr lang="it-IT" sz="2400" b="1" dirty="0" smtClean="0">
                <a:solidFill>
                  <a:srgbClr val="C00000"/>
                </a:solidFill>
              </a:rPr>
              <a:t>)</a:t>
            </a:r>
            <a:endParaRPr lang="it-IT" sz="2400" b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395" y="4080860"/>
            <a:ext cx="5048636" cy="252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945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9134643"/>
              </p:ext>
            </p:extLst>
          </p:nvPr>
        </p:nvGraphicFramePr>
        <p:xfrm>
          <a:off x="3721994" y="150495"/>
          <a:ext cx="5550795" cy="488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795"/>
                <a:gridCol w="2599568"/>
                <a:gridCol w="1972432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4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POSTI LETTO STRUTTURE INADEMPIENTI</a:t>
                      </a:r>
                      <a:endParaRPr lang="it-IT" sz="24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Locazioni turistiche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Altre tipologie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Gen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70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Feb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70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Mar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98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70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Apr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234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181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Mag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361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136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Giu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158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 err="1">
                          <a:effectLst/>
                          <a:latin typeface="+mn-lt"/>
                        </a:rPr>
                        <a:t>Lug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effectLst/>
                          <a:latin typeface="+mn-lt"/>
                        </a:rPr>
                        <a:t>198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Ago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effectLst/>
                          <a:latin typeface="+mn-lt"/>
                        </a:rPr>
                        <a:t>198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Set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effectLst/>
                          <a:latin typeface="+mn-lt"/>
                        </a:rPr>
                        <a:t>308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  <a:latin typeface="+mn-lt"/>
                        </a:rPr>
                        <a:t>Ott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1" u="none" strike="noStrike" dirty="0">
                          <a:effectLst/>
                          <a:latin typeface="+mn-lt"/>
                        </a:rPr>
                        <a:t>894</a:t>
                      </a:r>
                      <a:endParaRPr lang="it-IT" sz="2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4169" y="128336"/>
            <a:ext cx="31813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La Stagione Turistica </a:t>
            </a:r>
            <a:r>
              <a:rPr lang="it-IT" sz="2800" b="1" u="sng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Pescaia</a:t>
            </a:r>
          </a:p>
        </p:txBody>
      </p:sp>
    </p:spTree>
    <p:extLst>
      <p:ext uri="{BB962C8B-B14F-4D97-AF65-F5344CB8AC3E}">
        <p14:creationId xmlns:p14="http://schemas.microsoft.com/office/powerpoint/2010/main" xmlns="" val="3347497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4169" y="128336"/>
            <a:ext cx="814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La Stagione Turistica </a:t>
            </a:r>
            <a:r>
              <a:rPr lang="it-IT" sz="2800" b="1" u="sng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Pescaia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658483"/>
              </p:ext>
            </p:extLst>
          </p:nvPr>
        </p:nvGraphicFramePr>
        <p:xfrm>
          <a:off x="217597" y="1060550"/>
          <a:ext cx="5024963" cy="223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9673"/>
                <a:gridCol w="1680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54556"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Gen-Ott</a:t>
                      </a:r>
                      <a:r>
                        <a:rPr lang="it-IT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2019*</a:t>
                      </a:r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Var</a:t>
                      </a:r>
                      <a:r>
                        <a:rPr lang="it-IT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it-IT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 2019/2018</a:t>
                      </a:r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05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Arrivi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212.263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-5,8%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05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1.426.753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+5,1%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0626">
                <a:tc grid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6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 Esclusi i movimenti registrati dalle locazioni</a:t>
                      </a:r>
                      <a:r>
                        <a:rPr lang="it-IT" sz="16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turistiche</a:t>
                      </a:r>
                      <a:endParaRPr lang="it-IT" sz="1600" b="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0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5644896" y="651556"/>
            <a:ext cx="6352675" cy="287771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Dalle statistiche ufficiali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sui flussi turistici di Castiglione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della Pescaia (</a:t>
            </a:r>
            <a:r>
              <a:rPr lang="it-IT" sz="2200" i="1" dirty="0">
                <a:solidFill>
                  <a:schemeClr val="accent1">
                    <a:lumMod val="50000"/>
                  </a:schemeClr>
                </a:solidFill>
              </a:rPr>
              <a:t>dati </a:t>
            </a:r>
            <a:r>
              <a:rPr lang="it-IT" sz="2200" i="1" dirty="0" smtClean="0">
                <a:solidFill>
                  <a:schemeClr val="accent1">
                    <a:lumMod val="50000"/>
                  </a:schemeClr>
                </a:solidFill>
              </a:rPr>
              <a:t>provvisori esclusi i movimenti rilevati presso le Locazioni Turistiche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), nel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periodo gennaio-ottobre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2019 si è registrata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una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flessione di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arrivi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(-13 mila) e una crescita consistente di presenze (+ 69mila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permanenza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è passata da 6,0 notti dello scorso anno a 6,7 notti del 2019</a:t>
            </a: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644896" y="3734162"/>
            <a:ext cx="6352675" cy="295465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C00000"/>
                </a:solidFill>
              </a:rPr>
              <a:t>Forte </a:t>
            </a:r>
            <a:r>
              <a:rPr lang="it-IT" sz="2200" dirty="0" smtClean="0">
                <a:solidFill>
                  <a:srgbClr val="C00000"/>
                </a:solidFill>
              </a:rPr>
              <a:t>calo delle </a:t>
            </a:r>
            <a:r>
              <a:rPr lang="it-IT" sz="2200" dirty="0">
                <a:solidFill>
                  <a:srgbClr val="C00000"/>
                </a:solidFill>
              </a:rPr>
              <a:t>presenze nel 1° </a:t>
            </a:r>
            <a:r>
              <a:rPr lang="it-IT" sz="2200" dirty="0" smtClean="0">
                <a:solidFill>
                  <a:srgbClr val="C00000"/>
                </a:solidFill>
              </a:rPr>
              <a:t>trimestre e nei mesi di maggio (Pentecoste) e ottobre (Alta % inadempienti)</a:t>
            </a:r>
            <a:endParaRPr lang="it-IT" sz="2200" dirty="0">
              <a:solidFill>
                <a:srgbClr val="C00000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C00000"/>
                </a:solidFill>
              </a:rPr>
              <a:t>Positivo aprile (+23,5%) e tutto il periodo estivo da giugno a settembre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200" dirty="0" smtClean="0">
                <a:solidFill>
                  <a:srgbClr val="C00000"/>
                </a:solidFill>
              </a:rPr>
              <a:t>In termini assoluti gli incrementi maggiori si sono registrati a settembre (+45 mila presenze), giugno (+35 mila) e agosto (+29 mila)</a:t>
            </a:r>
            <a:endParaRPr lang="it-IT" sz="2200" dirty="0">
              <a:solidFill>
                <a:srgbClr val="C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597" y="3822038"/>
            <a:ext cx="5048636" cy="252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366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4169" y="128336"/>
            <a:ext cx="814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La Stagione Turistica </a:t>
            </a:r>
            <a:r>
              <a:rPr lang="it-IT" sz="2800" b="1" u="sng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Pescaia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4684518"/>
              </p:ext>
            </p:extLst>
          </p:nvPr>
        </p:nvGraphicFramePr>
        <p:xfrm>
          <a:off x="205167" y="926970"/>
          <a:ext cx="5836686" cy="263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2231"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err="1">
                          <a:solidFill>
                            <a:srgbClr val="C00000"/>
                          </a:solidFill>
                        </a:rPr>
                        <a:t>Var</a:t>
                      </a:r>
                      <a:r>
                        <a:rPr lang="it-IT" sz="2400" b="1" dirty="0">
                          <a:solidFill>
                            <a:srgbClr val="C00000"/>
                          </a:solidFill>
                        </a:rPr>
                        <a:t>.</a:t>
                      </a:r>
                      <a:r>
                        <a:rPr lang="it-IT" sz="2400" b="1" baseline="0" dirty="0">
                          <a:solidFill>
                            <a:srgbClr val="C00000"/>
                          </a:solidFill>
                        </a:rPr>
                        <a:t> % </a:t>
                      </a:r>
                      <a:r>
                        <a:rPr lang="it-IT" sz="2400" b="1" dirty="0" err="1">
                          <a:solidFill>
                            <a:srgbClr val="C00000"/>
                          </a:solidFill>
                        </a:rPr>
                        <a:t>Gen-Ott</a:t>
                      </a:r>
                      <a:r>
                        <a:rPr lang="it-IT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</a:rPr>
                        <a:t>2019/2018*</a:t>
                      </a:r>
                      <a:endParaRPr lang="it-IT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it-IT" sz="28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C00000"/>
                          </a:solidFill>
                        </a:rPr>
                        <a:t>Alberghiero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C00000"/>
                          </a:solidFill>
                        </a:rPr>
                        <a:t>Extra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800" b="0" dirty="0">
                          <a:solidFill>
                            <a:srgbClr val="C00000"/>
                          </a:solidFill>
                        </a:rPr>
                        <a:t>Arrivi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-2,5</a:t>
                      </a:r>
                      <a:r>
                        <a:rPr lang="it-IT" sz="2800" b="1" dirty="0">
                          <a:solidFill>
                            <a:srgbClr val="C00000"/>
                          </a:solidFill>
                        </a:rPr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-7,0%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-2,6%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+7,1%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266">
                <a:tc grid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600" b="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* Confronto tra stesse strutture (escluse le locazioni turistiche)</a:t>
                      </a:r>
                      <a:endParaRPr lang="it-IT" sz="1600" b="0" i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464968" y="935984"/>
            <a:ext cx="5566611" cy="209288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C00000"/>
                </a:solidFill>
              </a:rPr>
              <a:t>Diverso l’andamento della domanda turistica nei due comparti ricettivi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C00000"/>
                </a:solidFill>
              </a:rPr>
              <a:t>Calo del </a:t>
            </a:r>
            <a:r>
              <a:rPr lang="it-IT" sz="2400" dirty="0" smtClean="0">
                <a:solidFill>
                  <a:srgbClr val="C00000"/>
                </a:solidFill>
              </a:rPr>
              <a:t>2,6% </a:t>
            </a:r>
            <a:r>
              <a:rPr lang="it-IT" sz="2400" dirty="0">
                <a:solidFill>
                  <a:srgbClr val="C00000"/>
                </a:solidFill>
              </a:rPr>
              <a:t>delle presenze alberghiere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C00000"/>
                </a:solidFill>
              </a:rPr>
              <a:t>Crescita del 7,1% dei </a:t>
            </a:r>
            <a:r>
              <a:rPr lang="it-IT" sz="2400" dirty="0">
                <a:solidFill>
                  <a:srgbClr val="C00000"/>
                </a:solidFill>
              </a:rPr>
              <a:t>pernottamenti </a:t>
            </a:r>
            <a:r>
              <a:rPr lang="it-IT" sz="2400" dirty="0" smtClean="0">
                <a:solidFill>
                  <a:srgbClr val="C00000"/>
                </a:solidFill>
              </a:rPr>
              <a:t>extralberghieri</a:t>
            </a:r>
            <a:endParaRPr lang="it-IT" sz="2400" dirty="0">
              <a:solidFill>
                <a:srgbClr val="C00000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2541122"/>
              </p:ext>
            </p:extLst>
          </p:nvPr>
        </p:nvGraphicFramePr>
        <p:xfrm>
          <a:off x="6194893" y="3962778"/>
          <a:ext cx="5836686" cy="263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2231"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Var</a:t>
                      </a:r>
                      <a:r>
                        <a:rPr lang="it-IT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it-IT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% </a:t>
                      </a:r>
                      <a:r>
                        <a:rPr lang="it-IT" sz="2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Gen-Ott</a:t>
                      </a:r>
                      <a:r>
                        <a:rPr lang="it-IT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2019/2018*</a:t>
                      </a:r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Italiani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Stranieri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Arrivi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-5,1%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-7,2%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+11,0%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-4,6%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it-IT" sz="16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 Confronto tra stesse strutture (escluse le locazioni turistiche)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05167" y="4627176"/>
            <a:ext cx="5566611" cy="164660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Crescono dell'11% le presenze dei turisti italiani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Diminuisce del 4,6% la domanda internazionale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88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4169" y="128336"/>
            <a:ext cx="8149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La Stagione Turistica </a:t>
            </a:r>
            <a:r>
              <a:rPr lang="it-IT" sz="2800" b="1" u="sng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Pescaia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1099437"/>
              </p:ext>
            </p:extLst>
          </p:nvPr>
        </p:nvGraphicFramePr>
        <p:xfrm>
          <a:off x="175723" y="808418"/>
          <a:ext cx="5836686" cy="2933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2231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</a:rPr>
                        <a:t>Esercizi Alberghieri</a:t>
                      </a:r>
                      <a:endParaRPr lang="it-IT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err="1">
                          <a:solidFill>
                            <a:srgbClr val="C00000"/>
                          </a:solidFill>
                        </a:rPr>
                        <a:t>Var</a:t>
                      </a:r>
                      <a:r>
                        <a:rPr lang="it-IT" sz="2400" b="1" dirty="0">
                          <a:solidFill>
                            <a:srgbClr val="C00000"/>
                          </a:solidFill>
                        </a:rPr>
                        <a:t>.</a:t>
                      </a:r>
                      <a:r>
                        <a:rPr lang="it-IT" sz="2400" b="1" baseline="0" dirty="0">
                          <a:solidFill>
                            <a:srgbClr val="C00000"/>
                          </a:solidFill>
                        </a:rPr>
                        <a:t> % </a:t>
                      </a:r>
                      <a:r>
                        <a:rPr lang="it-IT" sz="2400" b="1" dirty="0" err="1">
                          <a:solidFill>
                            <a:srgbClr val="C00000"/>
                          </a:solidFill>
                        </a:rPr>
                        <a:t>Gen-Ott</a:t>
                      </a:r>
                      <a:r>
                        <a:rPr lang="it-IT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</a:rPr>
                        <a:t>2019/2018*</a:t>
                      </a:r>
                      <a:endParaRPr lang="it-IT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it-IT" sz="28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C00000"/>
                          </a:solidFill>
                        </a:rPr>
                        <a:t>Italiani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C00000"/>
                          </a:solidFill>
                        </a:rPr>
                        <a:t>Stranieri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800" b="0" dirty="0">
                          <a:solidFill>
                            <a:srgbClr val="C00000"/>
                          </a:solidFill>
                        </a:rPr>
                        <a:t>Arrivi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-1,2%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-5,2%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+1,9%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</a:rPr>
                        <a:t>-9,8%</a:t>
                      </a:r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185">
                <a:tc grid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* Confronto tra stesse strutture (escluse le locazioni turistiche)</a:t>
                      </a:r>
                      <a:endParaRPr lang="it-IT" sz="16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278793" y="1236639"/>
            <a:ext cx="5566611" cy="156966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C00000"/>
                </a:solidFill>
              </a:rPr>
              <a:t>Negli esercizi alberghieri crescono del 1,9% le presenze degli italiani, scendono di quasi 10 punti percentuali quelle degli stranieri</a:t>
            </a:r>
            <a:endParaRPr lang="it-IT" sz="2400" dirty="0">
              <a:solidFill>
                <a:srgbClr val="C00000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3080049"/>
              </p:ext>
            </p:extLst>
          </p:nvPr>
        </p:nvGraphicFramePr>
        <p:xfrm>
          <a:off x="6012409" y="3796161"/>
          <a:ext cx="5955001" cy="2933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73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2231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Esercizi Extralberghieri</a:t>
                      </a:r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Var</a:t>
                      </a:r>
                      <a:r>
                        <a:rPr lang="it-IT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it-IT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% </a:t>
                      </a:r>
                      <a:r>
                        <a:rPr lang="it-IT" sz="2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Gen-Ott</a:t>
                      </a:r>
                      <a:r>
                        <a:rPr lang="it-IT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2019/2018*</a:t>
                      </a:r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Italiani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Stranieri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Arrivi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-6,6%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-8,0%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86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+13,4%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-3,2%</a:t>
                      </a:r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914">
                <a:tc grid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1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 Confronto tra stesse strutture (escluse le locazioni turistiche)</a:t>
                      </a:r>
                      <a:endParaRPr lang="it-IT" sz="1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4169" y="4778326"/>
            <a:ext cx="5566611" cy="120032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Negli esercizi extralberghieri balzano di 13 punti i pernottamenti degli italiani, in calo del 3,2% quelli degli stranieri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52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169" y="64168"/>
            <a:ext cx="8149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La Stagione Turistica </a:t>
            </a:r>
            <a:r>
              <a:rPr lang="it-IT" sz="2800" b="1" u="sng" cap="small" dirty="0" smtClean="0">
                <a:solidFill>
                  <a:schemeClr val="accent1">
                    <a:lumMod val="50000"/>
                  </a:schemeClr>
                </a:solidFill>
              </a:rPr>
              <a:t>2019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Pescaia nelle </a:t>
            </a:r>
            <a:r>
              <a:rPr lang="it-IT" sz="32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Locazioni Turistiche</a:t>
            </a:r>
            <a:endParaRPr lang="it-IT" sz="3200" b="1" cap="sm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9823849"/>
              </p:ext>
            </p:extLst>
          </p:nvPr>
        </p:nvGraphicFramePr>
        <p:xfrm>
          <a:off x="291391" y="1263073"/>
          <a:ext cx="65678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1577"/>
                <a:gridCol w="1510601"/>
                <a:gridCol w="1811211"/>
              </a:tblGrid>
              <a:tr h="37363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Gennaio-Ottobre 2019 – Locazioni Turistiche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862"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Italiani</a:t>
                      </a:r>
                      <a:endParaRPr lang="it-IT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Stranieri</a:t>
                      </a:r>
                      <a:endParaRPr lang="it-IT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Totale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77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Arrivi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8.763</a:t>
                      </a: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2.815</a:t>
                      </a: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11.578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77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Presenze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90.706</a:t>
                      </a: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25.694</a:t>
                      </a: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116.400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77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endParaRPr lang="it-IT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10,4 notti</a:t>
                      </a: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9,1 notti</a:t>
                      </a:r>
                      <a:endParaRPr lang="it-IT" sz="2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10,1 notti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8864" y="3915195"/>
            <a:ext cx="5507611" cy="275973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5231" y="5597707"/>
            <a:ext cx="4845060" cy="107721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600" i="1" dirty="0" smtClean="0">
                <a:solidFill>
                  <a:srgbClr val="C00000"/>
                </a:solidFill>
              </a:rPr>
              <a:t>Con l'articolo 82 bis (L.R. n.86/2016) è stato introdotto l'obbligo anche per le locazioni turistiche di comunicare i flussi turistici per finalità statistiche ai comuni capoluoghi o alla Città Metropolitana</a:t>
            </a:r>
            <a:endParaRPr lang="it-IT" sz="1600" i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289599" y="1469084"/>
            <a:ext cx="4378145" cy="201593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mese di ottobre, i flussi registrati presso queste strutture ammontano a oltre 11 mila arrivi e 116 mila presenze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Elevato il tasso di inadempienza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83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94286" y="190832"/>
            <a:ext cx="9448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400" b="1" cap="small" dirty="0">
                <a:solidFill>
                  <a:schemeClr val="accent1">
                    <a:lumMod val="50000"/>
                  </a:schemeClr>
                </a:solidFill>
              </a:rPr>
              <a:t>Il turismo a </a:t>
            </a:r>
            <a:r>
              <a:rPr lang="it-IT" sz="4800" b="1" cap="small" dirty="0">
                <a:solidFill>
                  <a:srgbClr val="C00000"/>
                </a:solidFill>
              </a:rPr>
              <a:t>Castiglione della Pescaia</a:t>
            </a:r>
          </a:p>
          <a:p>
            <a:pPr algn="ctr">
              <a:lnSpc>
                <a:spcPct val="150000"/>
              </a:lnSpc>
            </a:pPr>
            <a:r>
              <a:rPr lang="it-IT" sz="4000" b="1" i="1" cap="small" dirty="0">
                <a:solidFill>
                  <a:schemeClr val="accent1">
                    <a:lumMod val="50000"/>
                  </a:schemeClr>
                </a:solidFill>
              </a:rPr>
              <a:t>Analisi e Trend del Mercato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9744" y="4779264"/>
            <a:ext cx="2849880" cy="106365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938547" y="3429000"/>
            <a:ext cx="3377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1">
                    <a:lumMod val="50000"/>
                  </a:schemeClr>
                </a:solidFill>
              </a:rPr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xmlns="" val="280323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CEE1F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81377" y="1914144"/>
            <a:ext cx="101133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400" b="1" cap="small" dirty="0">
                <a:solidFill>
                  <a:schemeClr val="accent1">
                    <a:lumMod val="50000"/>
                  </a:schemeClr>
                </a:solidFill>
              </a:rPr>
              <a:t>Il turismo a </a:t>
            </a:r>
            <a:r>
              <a:rPr lang="it-IT" sz="4800" b="1" cap="small" dirty="0">
                <a:solidFill>
                  <a:srgbClr val="C00000"/>
                </a:solidFill>
              </a:rPr>
              <a:t>Castiglione della Pescaia</a:t>
            </a:r>
          </a:p>
          <a:p>
            <a:pPr algn="ctr">
              <a:lnSpc>
                <a:spcPct val="150000"/>
              </a:lnSpc>
            </a:pPr>
            <a:r>
              <a:rPr lang="it-IT" sz="4000" b="1" i="1" cap="small" dirty="0">
                <a:solidFill>
                  <a:schemeClr val="accent1">
                    <a:lumMod val="50000"/>
                  </a:schemeClr>
                </a:solidFill>
              </a:rPr>
              <a:t>EVOLUZIONE DEL TURISMO DAL 2010 AL </a:t>
            </a:r>
            <a:r>
              <a:rPr lang="it-IT" sz="4000" b="1" i="1" cap="small" dirty="0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xmlns="" val="349242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4169" y="128336"/>
            <a:ext cx="1209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</a:t>
            </a:r>
            <a:r>
              <a:rPr lang="it-IT" sz="3200" b="1" cap="small" dirty="0">
                <a:solidFill>
                  <a:srgbClr val="C00000"/>
                </a:solidFill>
              </a:rPr>
              <a:t>Flussi Turistici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Pescaia – Periodo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2010-2018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038261" y="2239874"/>
            <a:ext cx="4147563" cy="978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400" i="1" dirty="0" smtClean="0">
                <a:solidFill>
                  <a:schemeClr val="accent1">
                    <a:lumMod val="50000"/>
                  </a:schemeClr>
                </a:solidFill>
              </a:rPr>
              <a:t>La permanenza media è scesa da 7,3 notti a 6,0 notti</a:t>
            </a:r>
            <a:endParaRPr lang="it-IT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055892" y="876328"/>
            <a:ext cx="6015790" cy="120032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C00000"/>
                </a:solidFill>
              </a:rPr>
              <a:t>1.361.695 </a:t>
            </a:r>
            <a:r>
              <a:rPr lang="it-IT" sz="2400" dirty="0">
                <a:solidFill>
                  <a:srgbClr val="C00000"/>
                </a:solidFill>
              </a:rPr>
              <a:t>presenze registrate nel </a:t>
            </a:r>
            <a:r>
              <a:rPr lang="it-IT" sz="2400" dirty="0" smtClean="0">
                <a:solidFill>
                  <a:srgbClr val="C00000"/>
                </a:solidFill>
              </a:rPr>
              <a:t>2018</a:t>
            </a:r>
            <a:endParaRPr lang="it-IT" sz="24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rgbClr val="C00000"/>
                </a:solidFill>
              </a:rPr>
              <a:t>+</a:t>
            </a:r>
            <a:r>
              <a:rPr lang="it-IT" sz="2400" dirty="0" smtClean="0">
                <a:solidFill>
                  <a:srgbClr val="C00000"/>
                </a:solidFill>
              </a:rPr>
              <a:t>107 </a:t>
            </a:r>
            <a:r>
              <a:rPr lang="it-IT" sz="2400" dirty="0">
                <a:solidFill>
                  <a:srgbClr val="C00000"/>
                </a:solidFill>
              </a:rPr>
              <a:t>mila presenze dal 2010 al </a:t>
            </a:r>
            <a:r>
              <a:rPr lang="it-IT" sz="2400" dirty="0" smtClean="0">
                <a:solidFill>
                  <a:srgbClr val="C00000"/>
                </a:solidFill>
              </a:rPr>
              <a:t>2018 </a:t>
            </a:r>
            <a:r>
              <a:rPr lang="it-IT" sz="2400" dirty="0">
                <a:solidFill>
                  <a:srgbClr val="C00000"/>
                </a:solidFill>
              </a:rPr>
              <a:t>(+</a:t>
            </a:r>
            <a:r>
              <a:rPr lang="it-IT" sz="2400" dirty="0" smtClean="0">
                <a:solidFill>
                  <a:srgbClr val="C00000"/>
                </a:solidFill>
              </a:rPr>
              <a:t>8,5%)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4379" y="876328"/>
            <a:ext cx="5518484" cy="120032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226.421 arrivi registrati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nel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+54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mila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arrivi dal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2010 al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2018 (+31,0%)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227" y="3603419"/>
            <a:ext cx="5048636" cy="2889401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9469" y="3603419"/>
            <a:ext cx="5048636" cy="28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040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4168" y="128336"/>
            <a:ext cx="12127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</a:t>
            </a:r>
            <a:r>
              <a:rPr lang="it-IT" sz="3200" b="1" cap="small" dirty="0">
                <a:solidFill>
                  <a:srgbClr val="C00000"/>
                </a:solidFill>
              </a:rPr>
              <a:t>Offerta Ricettiva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 Castiglione della Pescaia – Periodo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2010-2018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74933" y="874832"/>
            <a:ext cx="5575276" cy="120032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C00000"/>
                </a:solidFill>
              </a:rPr>
              <a:t>19.816 posti letto registrati </a:t>
            </a:r>
            <a:r>
              <a:rPr lang="it-IT" sz="2400" dirty="0">
                <a:solidFill>
                  <a:srgbClr val="C00000"/>
                </a:solidFill>
              </a:rPr>
              <a:t>nel </a:t>
            </a:r>
            <a:r>
              <a:rPr lang="it-IT" sz="2400" dirty="0" smtClean="0">
                <a:solidFill>
                  <a:srgbClr val="C00000"/>
                </a:solidFill>
              </a:rPr>
              <a:t>2018</a:t>
            </a:r>
            <a:endParaRPr lang="it-IT" sz="24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rgbClr val="C00000"/>
                </a:solidFill>
              </a:rPr>
              <a:t>+529 posti letto dal </a:t>
            </a:r>
            <a:r>
              <a:rPr lang="it-IT" sz="2400" dirty="0">
                <a:solidFill>
                  <a:srgbClr val="C00000"/>
                </a:solidFill>
              </a:rPr>
              <a:t>2010 al </a:t>
            </a:r>
            <a:r>
              <a:rPr lang="it-IT" sz="2400" dirty="0" smtClean="0">
                <a:solidFill>
                  <a:srgbClr val="C00000"/>
                </a:solidFill>
              </a:rPr>
              <a:t>2018 (+2,7%)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9451" y="876328"/>
            <a:ext cx="5518484" cy="120032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152 strutture ufficiali registrate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nel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+38 esercizi dal 2010 al 2018 (+32,8%)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038261" y="2239874"/>
            <a:ext cx="4147563" cy="978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400" i="1" dirty="0" smtClean="0">
                <a:solidFill>
                  <a:schemeClr val="accent1">
                    <a:lumMod val="50000"/>
                  </a:schemeClr>
                </a:solidFill>
              </a:rPr>
              <a:t>La dimensione media è scesa da 169 a 131 letti per esercizio</a:t>
            </a:r>
            <a:endParaRPr lang="it-IT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295" y="3476212"/>
            <a:ext cx="5048636" cy="28894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8253" y="3476211"/>
            <a:ext cx="5048636" cy="28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85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1004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</a:t>
            </a:r>
            <a:r>
              <a:rPr lang="it-IT" sz="3200" b="1" cap="small" dirty="0">
                <a:solidFill>
                  <a:srgbClr val="C00000"/>
                </a:solidFill>
              </a:rPr>
              <a:t>Flussi Turistici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per Tipologia Ricettiva – Periodo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2010-2018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56672" y="736598"/>
            <a:ext cx="53840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Esercizi Alberghieri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63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mila arrivi e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285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mila presenze nel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Periodo </a:t>
            </a:r>
            <a:r>
              <a:rPr lang="it-IT" sz="2000" i="1" dirty="0" smtClean="0">
                <a:solidFill>
                  <a:schemeClr val="accent1">
                    <a:lumMod val="50000"/>
                  </a:schemeClr>
                </a:solidFill>
              </a:rPr>
              <a:t>2010-2018:</a:t>
            </a:r>
            <a:endParaRPr lang="it-IT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+2 mila arrivi (+3,7%)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-11 mila presenze (-3,6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%)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In calo la permanenza media da 4,9 a 4,5 notti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32189" y="736598"/>
            <a:ext cx="54877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Esercizi Extralberghiere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164 </a:t>
            </a:r>
            <a:r>
              <a:rPr lang="it-IT" sz="2000" dirty="0">
                <a:solidFill>
                  <a:srgbClr val="C00000"/>
                </a:solidFill>
              </a:rPr>
              <a:t>mila arrivi e </a:t>
            </a:r>
            <a:r>
              <a:rPr lang="it-IT" sz="2000" dirty="0" smtClean="0">
                <a:solidFill>
                  <a:srgbClr val="C00000"/>
                </a:solidFill>
              </a:rPr>
              <a:t>1,077 </a:t>
            </a:r>
            <a:r>
              <a:rPr lang="it-IT" sz="2000" dirty="0">
                <a:solidFill>
                  <a:srgbClr val="C00000"/>
                </a:solidFill>
              </a:rPr>
              <a:t>mln di presenze nel </a:t>
            </a:r>
            <a:r>
              <a:rPr lang="it-IT" sz="2000" dirty="0" smtClean="0">
                <a:solidFill>
                  <a:srgbClr val="C00000"/>
                </a:solidFill>
              </a:rPr>
              <a:t>2018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it-IT" sz="2000" i="1" dirty="0">
                <a:solidFill>
                  <a:srgbClr val="C00000"/>
                </a:solidFill>
              </a:rPr>
              <a:t>Periodo </a:t>
            </a:r>
            <a:r>
              <a:rPr lang="it-IT" sz="2000" i="1" dirty="0" smtClean="0">
                <a:solidFill>
                  <a:srgbClr val="C00000"/>
                </a:solidFill>
              </a:rPr>
              <a:t>2010-2018:</a:t>
            </a:r>
            <a:endParaRPr lang="it-IT" sz="2000" i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+51 </a:t>
            </a:r>
            <a:r>
              <a:rPr lang="it-IT" sz="2000" dirty="0">
                <a:solidFill>
                  <a:srgbClr val="C00000"/>
                </a:solidFill>
              </a:rPr>
              <a:t>mila arrivi (+</a:t>
            </a:r>
            <a:r>
              <a:rPr lang="it-IT" sz="2000" dirty="0" smtClean="0">
                <a:solidFill>
                  <a:srgbClr val="C00000"/>
                </a:solidFill>
              </a:rPr>
              <a:t>45,6%)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C00000"/>
                </a:solidFill>
              </a:rPr>
              <a:t>+</a:t>
            </a:r>
            <a:r>
              <a:rPr lang="it-IT" sz="2000" dirty="0" smtClean="0">
                <a:solidFill>
                  <a:srgbClr val="C00000"/>
                </a:solidFill>
              </a:rPr>
              <a:t>118 </a:t>
            </a:r>
            <a:r>
              <a:rPr lang="it-IT" sz="2000" dirty="0">
                <a:solidFill>
                  <a:srgbClr val="C00000"/>
                </a:solidFill>
              </a:rPr>
              <a:t>mila presenze (+</a:t>
            </a:r>
            <a:r>
              <a:rPr lang="it-IT" sz="2000" dirty="0" smtClean="0">
                <a:solidFill>
                  <a:srgbClr val="C00000"/>
                </a:solidFill>
              </a:rPr>
              <a:t>12,3%)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C00000"/>
                </a:solidFill>
              </a:rPr>
              <a:t>In calo la permanenza media da 8,5 a </a:t>
            </a:r>
            <a:r>
              <a:rPr lang="it-IT" sz="2000" dirty="0" smtClean="0">
                <a:solidFill>
                  <a:srgbClr val="C00000"/>
                </a:solidFill>
              </a:rPr>
              <a:t>6,6 </a:t>
            </a:r>
            <a:r>
              <a:rPr lang="it-IT" sz="2000" dirty="0">
                <a:solidFill>
                  <a:srgbClr val="C00000"/>
                </a:solidFill>
              </a:rPr>
              <a:t>notti</a:t>
            </a:r>
          </a:p>
        </p:txBody>
      </p:sp>
      <p:sp>
        <p:nvSpPr>
          <p:cNvPr id="5" name="Ovale 4"/>
          <p:cNvSpPr/>
          <p:nvPr/>
        </p:nvSpPr>
        <p:spPr>
          <a:xfrm>
            <a:off x="144379" y="6256422"/>
            <a:ext cx="994611" cy="417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23,5%</a:t>
            </a:r>
          </a:p>
        </p:txBody>
      </p:sp>
      <p:sp>
        <p:nvSpPr>
          <p:cNvPr id="12" name="Ovale 11"/>
          <p:cNvSpPr/>
          <p:nvPr/>
        </p:nvSpPr>
        <p:spPr>
          <a:xfrm>
            <a:off x="4364735" y="6256422"/>
            <a:ext cx="994611" cy="417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20,9%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68596" y="6321643"/>
            <a:ext cx="23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Quota di mercato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402047" y="6256422"/>
            <a:ext cx="994611" cy="41709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76,5%</a:t>
            </a:r>
          </a:p>
        </p:txBody>
      </p:sp>
      <p:sp>
        <p:nvSpPr>
          <p:cNvPr id="15" name="Ovale 14"/>
          <p:cNvSpPr/>
          <p:nvPr/>
        </p:nvSpPr>
        <p:spPr>
          <a:xfrm>
            <a:off x="10585827" y="6256422"/>
            <a:ext cx="994611" cy="41709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79,1%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824500" y="6280303"/>
            <a:ext cx="23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it-IT" i="1" dirty="0">
                <a:solidFill>
                  <a:srgbClr val="C00000"/>
                </a:solidFill>
              </a:rPr>
              <a:t>Quota di mercato </a:t>
            </a:r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458" y="3235582"/>
            <a:ext cx="5048636" cy="28894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3238" y="3235581"/>
            <a:ext cx="5048636" cy="28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672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1147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</a:t>
            </a:r>
            <a:r>
              <a:rPr lang="it-IT" sz="3200" b="1" cap="small" dirty="0">
                <a:solidFill>
                  <a:srgbClr val="C00000"/>
                </a:solidFill>
              </a:rPr>
              <a:t>Offerta Ricettiva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per Tipologia Ricettiva – Periodo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2010-2018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41811" y="713111"/>
            <a:ext cx="6031832" cy="230832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Esercizi Alberghieri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42 esercizi, 3.548 posti letto e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1.598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camere nel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Periodo </a:t>
            </a:r>
            <a:r>
              <a:rPr lang="it-IT" sz="2000" i="1" dirty="0" smtClean="0">
                <a:solidFill>
                  <a:schemeClr val="accent1">
                    <a:lumMod val="50000"/>
                  </a:schemeClr>
                </a:solidFill>
              </a:rPr>
              <a:t>2010-2018:</a:t>
            </a:r>
            <a:endParaRPr lang="it-IT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+1 esercizio 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+49 posti letto (+1,4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%)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+ 1 esercizio per i 4 stelle e le </a:t>
            </a:r>
            <a:r>
              <a:rPr lang="it-IT" sz="2000" dirty="0" err="1" smtClean="0">
                <a:solidFill>
                  <a:schemeClr val="accent1">
                    <a:lumMod val="50000"/>
                  </a:schemeClr>
                </a:solidFill>
              </a:rPr>
              <a:t>Rta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, -1 es. per i 3 stelle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413596" y="713111"/>
            <a:ext cx="5696231" cy="227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t-IT" sz="2000" b="1" dirty="0">
                <a:solidFill>
                  <a:srgbClr val="C00000"/>
                </a:solidFill>
              </a:rPr>
              <a:t>Esercizi Extralberghiere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110 </a:t>
            </a:r>
            <a:r>
              <a:rPr lang="it-IT" sz="2000" dirty="0">
                <a:solidFill>
                  <a:srgbClr val="C00000"/>
                </a:solidFill>
              </a:rPr>
              <a:t>esercizi e </a:t>
            </a:r>
            <a:r>
              <a:rPr lang="it-IT" sz="2000" dirty="0" smtClean="0">
                <a:solidFill>
                  <a:srgbClr val="C00000"/>
                </a:solidFill>
              </a:rPr>
              <a:t>16.268 </a:t>
            </a:r>
            <a:r>
              <a:rPr lang="it-IT" sz="2000" dirty="0">
                <a:solidFill>
                  <a:srgbClr val="C00000"/>
                </a:solidFill>
              </a:rPr>
              <a:t>posti letto nel </a:t>
            </a:r>
            <a:r>
              <a:rPr lang="it-IT" sz="2000" dirty="0" smtClean="0">
                <a:solidFill>
                  <a:srgbClr val="C00000"/>
                </a:solidFill>
              </a:rPr>
              <a:t>2018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it-IT" sz="2000" i="1" dirty="0">
                <a:solidFill>
                  <a:srgbClr val="C00000"/>
                </a:solidFill>
              </a:rPr>
              <a:t>Periodo </a:t>
            </a:r>
            <a:r>
              <a:rPr lang="it-IT" sz="2000" i="1" dirty="0" smtClean="0">
                <a:solidFill>
                  <a:srgbClr val="C00000"/>
                </a:solidFill>
              </a:rPr>
              <a:t>2010-2018:</a:t>
            </a:r>
            <a:endParaRPr lang="it-IT" sz="2000" i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C00000"/>
                </a:solidFill>
              </a:rPr>
              <a:t>+</a:t>
            </a:r>
            <a:r>
              <a:rPr lang="it-IT" sz="2000" dirty="0" smtClean="0">
                <a:solidFill>
                  <a:srgbClr val="C00000"/>
                </a:solidFill>
              </a:rPr>
              <a:t>37 </a:t>
            </a:r>
            <a:r>
              <a:rPr lang="it-IT" sz="2000" dirty="0">
                <a:solidFill>
                  <a:srgbClr val="C00000"/>
                </a:solidFill>
              </a:rPr>
              <a:t>esercizi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+480 </a:t>
            </a:r>
            <a:r>
              <a:rPr lang="it-IT" sz="2000" dirty="0">
                <a:solidFill>
                  <a:srgbClr val="C00000"/>
                </a:solidFill>
              </a:rPr>
              <a:t>posti letto </a:t>
            </a:r>
            <a:r>
              <a:rPr lang="it-IT" sz="2000" dirty="0" smtClean="0">
                <a:solidFill>
                  <a:srgbClr val="C00000"/>
                </a:solidFill>
              </a:rPr>
              <a:t>(+3,0%)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it-IT" dirty="0" smtClean="0">
                <a:solidFill>
                  <a:srgbClr val="C00000"/>
                </a:solidFill>
              </a:rPr>
              <a:t>Crescono agriturismi</a:t>
            </a:r>
            <a:r>
              <a:rPr lang="it-IT" dirty="0">
                <a:solidFill>
                  <a:srgbClr val="C00000"/>
                </a:solidFill>
              </a:rPr>
              <a:t>, </a:t>
            </a:r>
            <a:r>
              <a:rPr lang="it-IT" dirty="0" smtClean="0">
                <a:solidFill>
                  <a:srgbClr val="C00000"/>
                </a:solidFill>
              </a:rPr>
              <a:t>affittacamere, alloggi privati e </a:t>
            </a:r>
            <a:r>
              <a:rPr lang="it-IT" dirty="0" err="1" smtClean="0">
                <a:solidFill>
                  <a:srgbClr val="C00000"/>
                </a:solidFill>
              </a:rPr>
              <a:t>cav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144379" y="6256422"/>
            <a:ext cx="994611" cy="417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18,1%</a:t>
            </a:r>
          </a:p>
        </p:txBody>
      </p:sp>
      <p:sp>
        <p:nvSpPr>
          <p:cNvPr id="12" name="Ovale 11"/>
          <p:cNvSpPr/>
          <p:nvPr/>
        </p:nvSpPr>
        <p:spPr>
          <a:xfrm>
            <a:off x="4328159" y="6256422"/>
            <a:ext cx="994611" cy="417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17,9%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70842" y="6280303"/>
            <a:ext cx="23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Quota di mercato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487391" y="6256422"/>
            <a:ext cx="994611" cy="41709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81,9%</a:t>
            </a:r>
          </a:p>
        </p:txBody>
      </p:sp>
      <p:sp>
        <p:nvSpPr>
          <p:cNvPr id="15" name="Ovale 14"/>
          <p:cNvSpPr/>
          <p:nvPr/>
        </p:nvSpPr>
        <p:spPr>
          <a:xfrm>
            <a:off x="10578768" y="6258348"/>
            <a:ext cx="994611" cy="41709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82,1%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932622" y="6280303"/>
            <a:ext cx="23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it-IT" i="1" dirty="0">
                <a:solidFill>
                  <a:srgbClr val="C00000"/>
                </a:solidFill>
              </a:rPr>
              <a:t>Quota di mercato </a:t>
            </a:r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596" y="3228699"/>
            <a:ext cx="5048636" cy="288940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1591" y="3228699"/>
            <a:ext cx="5048636" cy="288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239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883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Flussi Turistici per Provenienza – Periodo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2010-2018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6698" y="718116"/>
            <a:ext cx="54084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Turisti Italiani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153 mila arrivi e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847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mila presenze nel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2018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Periodo </a:t>
            </a:r>
            <a:r>
              <a:rPr lang="it-IT" sz="2000" i="1" dirty="0" smtClean="0">
                <a:solidFill>
                  <a:schemeClr val="accent1">
                    <a:lumMod val="50000"/>
                  </a:schemeClr>
                </a:solidFill>
              </a:rPr>
              <a:t>2010-2018:</a:t>
            </a:r>
            <a:endParaRPr lang="it-IT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+31 mila arrivi (+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25,3%)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-12,5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mila presenze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(-1,5%)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In calo la permanenza media da 7,1 a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5,5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notti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36057" y="718116"/>
            <a:ext cx="53516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Turisti Stranieri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74 </a:t>
            </a:r>
            <a:r>
              <a:rPr lang="it-IT" sz="2000" dirty="0">
                <a:solidFill>
                  <a:srgbClr val="C00000"/>
                </a:solidFill>
              </a:rPr>
              <a:t>mila arrivi e </a:t>
            </a:r>
            <a:r>
              <a:rPr lang="it-IT" sz="2000" dirty="0" smtClean="0">
                <a:solidFill>
                  <a:srgbClr val="C00000"/>
                </a:solidFill>
              </a:rPr>
              <a:t>515 </a:t>
            </a:r>
            <a:r>
              <a:rPr lang="it-IT" sz="2000" dirty="0">
                <a:solidFill>
                  <a:srgbClr val="C00000"/>
                </a:solidFill>
              </a:rPr>
              <a:t>mila presenze nel </a:t>
            </a:r>
            <a:r>
              <a:rPr lang="it-IT" sz="2000" dirty="0" smtClean="0">
                <a:solidFill>
                  <a:srgbClr val="C00000"/>
                </a:solidFill>
              </a:rPr>
              <a:t>2018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it-IT" sz="2000" i="1" dirty="0">
                <a:solidFill>
                  <a:srgbClr val="C00000"/>
                </a:solidFill>
              </a:rPr>
              <a:t>Periodo </a:t>
            </a:r>
            <a:r>
              <a:rPr lang="it-IT" sz="2000" i="1" dirty="0" smtClean="0">
                <a:solidFill>
                  <a:srgbClr val="C00000"/>
                </a:solidFill>
              </a:rPr>
              <a:t>2010-2018:</a:t>
            </a:r>
            <a:endParaRPr lang="it-IT" sz="2000" i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C00000"/>
                </a:solidFill>
              </a:rPr>
              <a:t>+</a:t>
            </a:r>
            <a:r>
              <a:rPr lang="it-IT" sz="2000" dirty="0" smtClean="0">
                <a:solidFill>
                  <a:srgbClr val="C00000"/>
                </a:solidFill>
              </a:rPr>
              <a:t>23 </a:t>
            </a:r>
            <a:r>
              <a:rPr lang="it-IT" sz="2000" dirty="0">
                <a:solidFill>
                  <a:srgbClr val="C00000"/>
                </a:solidFill>
              </a:rPr>
              <a:t>mila arrivi (+</a:t>
            </a:r>
            <a:r>
              <a:rPr lang="it-IT" sz="2000" dirty="0" smtClean="0">
                <a:solidFill>
                  <a:srgbClr val="C00000"/>
                </a:solidFill>
              </a:rPr>
              <a:t>44,7%)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C00000"/>
                </a:solidFill>
              </a:rPr>
              <a:t>+</a:t>
            </a:r>
            <a:r>
              <a:rPr lang="it-IT" sz="2000" dirty="0" smtClean="0">
                <a:solidFill>
                  <a:srgbClr val="C00000"/>
                </a:solidFill>
              </a:rPr>
              <a:t>120 </a:t>
            </a:r>
            <a:r>
              <a:rPr lang="it-IT" sz="2000" dirty="0">
                <a:solidFill>
                  <a:srgbClr val="C00000"/>
                </a:solidFill>
              </a:rPr>
              <a:t>mila presenze </a:t>
            </a:r>
            <a:r>
              <a:rPr lang="it-IT" sz="2000" dirty="0" smtClean="0">
                <a:solidFill>
                  <a:srgbClr val="C00000"/>
                </a:solidFill>
              </a:rPr>
              <a:t>(+30,3%)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rgbClr val="C00000"/>
                </a:solidFill>
              </a:rPr>
              <a:t>In calo la permanenza media da 7,8 a </a:t>
            </a:r>
            <a:r>
              <a:rPr lang="it-IT" sz="2000" dirty="0" smtClean="0">
                <a:solidFill>
                  <a:srgbClr val="C00000"/>
                </a:solidFill>
              </a:rPr>
              <a:t>7,0 </a:t>
            </a:r>
            <a:r>
              <a:rPr lang="it-IT" sz="2000" dirty="0">
                <a:solidFill>
                  <a:srgbClr val="C00000"/>
                </a:solidFill>
              </a:rPr>
              <a:t>notti</a:t>
            </a:r>
          </a:p>
        </p:txBody>
      </p:sp>
      <p:sp>
        <p:nvSpPr>
          <p:cNvPr id="5" name="Ovale 4"/>
          <p:cNvSpPr/>
          <p:nvPr/>
        </p:nvSpPr>
        <p:spPr>
          <a:xfrm>
            <a:off x="144379" y="6256422"/>
            <a:ext cx="994611" cy="417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68,5%</a:t>
            </a:r>
          </a:p>
        </p:txBody>
      </p:sp>
      <p:sp>
        <p:nvSpPr>
          <p:cNvPr id="12" name="Ovale 11"/>
          <p:cNvSpPr/>
          <p:nvPr/>
        </p:nvSpPr>
        <p:spPr>
          <a:xfrm>
            <a:off x="4328159" y="6256422"/>
            <a:ext cx="994611" cy="4170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62,2%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82731" y="6280303"/>
            <a:ext cx="23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Quota di mercato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487391" y="6256422"/>
            <a:ext cx="994611" cy="41709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31,5%</a:t>
            </a:r>
          </a:p>
        </p:txBody>
      </p:sp>
      <p:sp>
        <p:nvSpPr>
          <p:cNvPr id="15" name="Ovale 14"/>
          <p:cNvSpPr/>
          <p:nvPr/>
        </p:nvSpPr>
        <p:spPr>
          <a:xfrm>
            <a:off x="10658979" y="6256422"/>
            <a:ext cx="994611" cy="41709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37,8%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957347" y="6280303"/>
            <a:ext cx="23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← </a:t>
            </a:r>
            <a:r>
              <a:rPr lang="it-IT" i="1" dirty="0">
                <a:solidFill>
                  <a:srgbClr val="C00000"/>
                </a:solidFill>
              </a:rPr>
              <a:t>Quota di mercato </a:t>
            </a:r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it-IT" i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8174" y="3267278"/>
            <a:ext cx="5048636" cy="28894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26" y="3267278"/>
            <a:ext cx="5048636" cy="28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975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6673" y="128336"/>
            <a:ext cx="11470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Principali Mercati Italiani e Stranieri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per Area di Provenienza </a:t>
            </a:r>
          </a:p>
          <a:p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Anni 2010 e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3485697"/>
              </p:ext>
            </p:extLst>
          </p:nvPr>
        </p:nvGraphicFramePr>
        <p:xfrm>
          <a:off x="256673" y="1625066"/>
          <a:ext cx="468429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42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t-IT" sz="3200" b="1" cap="small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Presenze Italiani</a:t>
                      </a:r>
                      <a:endParaRPr lang="it-IT" sz="3200" b="1" cap="small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Area di </a:t>
                      </a:r>
                      <a:r>
                        <a:rPr lang="it-IT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provenienza</a:t>
                      </a:r>
                      <a:endParaRPr lang="it-IT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Quota %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err="1" smtClean="0">
                          <a:solidFill>
                            <a:schemeClr val="bg1"/>
                          </a:solidFill>
                        </a:rPr>
                        <a:t>Var</a:t>
                      </a:r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. % 2018/2010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Nord Ovest</a:t>
                      </a:r>
                      <a:endParaRPr lang="it-IT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40,1%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+1,4%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Nord Est</a:t>
                      </a:r>
                      <a:endParaRPr lang="it-IT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15,3%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+8,2%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Centro</a:t>
                      </a:r>
                      <a:endParaRPr lang="it-IT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42,4%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-7,5%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Sud e Isole</a:t>
                      </a:r>
                      <a:endParaRPr lang="it-IT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2,2%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-16,3%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Totale Italiani</a:t>
                      </a:r>
                      <a:endParaRPr lang="it-IT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-1,5%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6365972"/>
              </p:ext>
            </p:extLst>
          </p:nvPr>
        </p:nvGraphicFramePr>
        <p:xfrm>
          <a:off x="6184231" y="1625066"/>
          <a:ext cx="581526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3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86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t-IT" sz="3200" b="1" cap="small" baseline="0" dirty="0" smtClean="0">
                          <a:solidFill>
                            <a:srgbClr val="C00000"/>
                          </a:solidFill>
                        </a:rPr>
                        <a:t>Presenze Stranieri</a:t>
                      </a:r>
                      <a:endParaRPr lang="it-IT" sz="3200" b="1" cap="small" baseline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3200" b="1" cap="sm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sz="3200" b="1" cap="small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</a:rPr>
                        <a:t>Area di </a:t>
                      </a:r>
                      <a:r>
                        <a:rPr lang="it-IT" sz="2400" b="1" baseline="0" dirty="0">
                          <a:solidFill>
                            <a:srgbClr val="C00000"/>
                          </a:solidFill>
                        </a:rPr>
                        <a:t>provenienza</a:t>
                      </a:r>
                      <a:endParaRPr lang="it-IT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Quota %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err="1" smtClean="0">
                          <a:solidFill>
                            <a:schemeClr val="bg1"/>
                          </a:solidFill>
                        </a:rPr>
                        <a:t>Var</a:t>
                      </a:r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. % 2018/2010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400" b="0" dirty="0" smtClean="0">
                          <a:solidFill>
                            <a:srgbClr val="C00000"/>
                          </a:solidFill>
                        </a:rPr>
                        <a:t>Unione Europea</a:t>
                      </a:r>
                      <a:endParaRPr lang="it-IT" sz="24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62,3%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+24,7%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Altri Paesi Europei</a:t>
                      </a:r>
                      <a:endParaRPr lang="it-IT" sz="24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34,5%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+37,2%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Paesi</a:t>
                      </a:r>
                      <a:r>
                        <a:rPr lang="it-IT" sz="24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delle Americhe</a:t>
                      </a:r>
                      <a:endParaRPr lang="it-IT" sz="24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2,0%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+91,4%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Paesi Asiatici</a:t>
                      </a:r>
                      <a:endParaRPr lang="it-IT" sz="24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0,5%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+191%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Paesi</a:t>
                      </a:r>
                      <a:r>
                        <a:rPr lang="it-IT" sz="24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dell'Oceania</a:t>
                      </a:r>
                      <a:endParaRPr lang="it-IT" sz="24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0,2%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+221%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Paesi Africani</a:t>
                      </a:r>
                      <a:endParaRPr lang="it-IT" sz="24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0,2%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+22,4%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Altri Paesi Extraeuropei</a:t>
                      </a:r>
                      <a:endParaRPr lang="it-IT" sz="24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0,3%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0" dirty="0" smtClean="0">
                          <a:solidFill>
                            <a:schemeClr val="bg1"/>
                          </a:solidFill>
                        </a:rPr>
                        <a:t>+25,0%</a:t>
                      </a:r>
                      <a:endParaRPr lang="it-IT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Totale Stranieri</a:t>
                      </a:r>
                      <a:endParaRPr lang="it-IT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+30,3%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10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6673" y="128336"/>
            <a:ext cx="1147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small" dirty="0">
                <a:solidFill>
                  <a:schemeClr val="accent1">
                    <a:lumMod val="50000"/>
                  </a:schemeClr>
                </a:solidFill>
              </a:rPr>
              <a:t>Trend Principali Mercati Italiani e Stranieri – Anni 2010 e </a:t>
            </a:r>
            <a:r>
              <a:rPr lang="it-IT" sz="2800" b="1" cap="small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  <a:endParaRPr lang="it-IT" sz="2800" b="1" cap="smal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2937103"/>
              </p:ext>
            </p:extLst>
          </p:nvPr>
        </p:nvGraphicFramePr>
        <p:xfrm>
          <a:off x="754620" y="859989"/>
          <a:ext cx="4952333" cy="279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9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1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Regione</a:t>
                      </a:r>
                      <a:r>
                        <a:rPr lang="it-IT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di provenienza</a:t>
                      </a:r>
                      <a:endParaRPr lang="it-IT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Presenze </a:t>
                      </a:r>
                      <a:r>
                        <a:rPr lang="it-IT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it-IT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>
                          <a:solidFill>
                            <a:schemeClr val="bg1"/>
                          </a:solidFill>
                        </a:rPr>
                        <a:t>% su totale Italiani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7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Toscana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271.573</a:t>
                      </a:r>
                      <a:endParaRPr lang="it-IT" sz="2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32,1%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Lombardia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227.037</a:t>
                      </a:r>
                      <a:endParaRPr lang="it-IT" sz="2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26,8%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Piemonte</a:t>
                      </a:r>
                      <a:endParaRPr lang="it-IT" sz="2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91.722</a:t>
                      </a:r>
                      <a:endParaRPr lang="it-IT" sz="2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10,8%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Lazio</a:t>
                      </a:r>
                      <a:endParaRPr lang="it-IT" sz="2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63.903</a:t>
                      </a:r>
                      <a:endParaRPr lang="it-IT" sz="2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7,5%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Emilia - Romagna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58.571</a:t>
                      </a:r>
                      <a:endParaRPr lang="it-IT" sz="22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>
                          <a:solidFill>
                            <a:schemeClr val="bg1"/>
                          </a:solidFill>
                        </a:rPr>
                        <a:t>6,9%</a:t>
                      </a:r>
                    </a:p>
                  </a:txBody>
                  <a:tcP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1374343"/>
              </p:ext>
            </p:extLst>
          </p:nvPr>
        </p:nvGraphicFramePr>
        <p:xfrm>
          <a:off x="7235990" y="859989"/>
          <a:ext cx="418599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1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33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solidFill>
                            <a:srgbClr val="C00000"/>
                          </a:solidFill>
                        </a:rPr>
                        <a:t>Paese</a:t>
                      </a:r>
                      <a:r>
                        <a:rPr lang="it-IT" sz="1800" b="1" baseline="0" dirty="0">
                          <a:solidFill>
                            <a:srgbClr val="C00000"/>
                          </a:solidFill>
                        </a:rPr>
                        <a:t> di provenienza</a:t>
                      </a:r>
                      <a:endParaRPr lang="it-IT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>
                          <a:solidFill>
                            <a:srgbClr val="C00000"/>
                          </a:solidFill>
                        </a:rPr>
                        <a:t>Presenze </a:t>
                      </a:r>
                      <a:r>
                        <a:rPr lang="it-IT" sz="1800" b="1" dirty="0" smtClean="0">
                          <a:solidFill>
                            <a:srgbClr val="C00000"/>
                          </a:solidFill>
                        </a:rPr>
                        <a:t>2018</a:t>
                      </a:r>
                      <a:endParaRPr lang="it-IT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>
                          <a:solidFill>
                            <a:schemeClr val="bg1"/>
                          </a:solidFill>
                        </a:rPr>
                        <a:t>% su totale Stranieri</a:t>
                      </a:r>
                    </a:p>
                  </a:txBody>
                  <a:tcPr anchor="ctr"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t-IT" sz="2200" b="0" dirty="0">
                          <a:solidFill>
                            <a:srgbClr val="C00000"/>
                          </a:solidFill>
                        </a:rPr>
                        <a:t>Germania</a:t>
                      </a: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rgbClr val="C00000"/>
                          </a:solidFill>
                        </a:rPr>
                        <a:t>222.752</a:t>
                      </a:r>
                      <a:endParaRPr lang="it-IT" sz="22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43,3%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Svizzera</a:t>
                      </a: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rgbClr val="C00000"/>
                          </a:solidFill>
                        </a:rPr>
                        <a:t>131.792</a:t>
                      </a:r>
                      <a:endParaRPr lang="it-IT" sz="22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25,6%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Russia</a:t>
                      </a:r>
                      <a:endParaRPr lang="it-IT" sz="22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rgbClr val="C00000"/>
                          </a:solidFill>
                        </a:rPr>
                        <a:t>21.979</a:t>
                      </a:r>
                      <a:endParaRPr lang="it-IT" sz="22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4,3%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Svezia</a:t>
                      </a:r>
                      <a:endParaRPr lang="it-IT" sz="22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rgbClr val="C00000"/>
                          </a:solidFill>
                        </a:rPr>
                        <a:t>19.922</a:t>
                      </a:r>
                      <a:endParaRPr lang="it-IT" sz="22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3,9%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it-IT" sz="22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endParaRPr lang="it-IT" sz="22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rgbClr val="C00000"/>
                          </a:solidFill>
                        </a:rPr>
                        <a:t>19.697</a:t>
                      </a:r>
                      <a:endParaRPr lang="it-IT" sz="22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200" b="0" dirty="0" smtClean="0">
                          <a:solidFill>
                            <a:schemeClr val="bg1"/>
                          </a:solidFill>
                        </a:rPr>
                        <a:t>3,8%</a:t>
                      </a:r>
                      <a:endParaRPr lang="it-IT" sz="2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468" y="3904534"/>
            <a:ext cx="5048636" cy="288940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667" y="3904534"/>
            <a:ext cx="5048636" cy="28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609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1619</Words>
  <Application>Microsoft Office PowerPoint</Application>
  <PresentationFormat>Personalizzato</PresentationFormat>
  <Paragraphs>405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</dc:creator>
  <cp:lastModifiedBy>g.farnetani</cp:lastModifiedBy>
  <cp:revision>148</cp:revision>
  <cp:lastPrinted>2018-11-14T16:54:25Z</cp:lastPrinted>
  <dcterms:created xsi:type="dcterms:W3CDTF">2018-11-13T07:55:48Z</dcterms:created>
  <dcterms:modified xsi:type="dcterms:W3CDTF">2019-11-19T07:02:18Z</dcterms:modified>
</cp:coreProperties>
</file>