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4"/>
  </p:notesMasterIdLst>
  <p:sldIdLst>
    <p:sldId id="256" r:id="rId2"/>
    <p:sldId id="294" r:id="rId3"/>
    <p:sldId id="358" r:id="rId4"/>
    <p:sldId id="319" r:id="rId5"/>
    <p:sldId id="320" r:id="rId6"/>
    <p:sldId id="361" r:id="rId7"/>
    <p:sldId id="312" r:id="rId8"/>
    <p:sldId id="357" r:id="rId9"/>
    <p:sldId id="322" r:id="rId10"/>
    <p:sldId id="323" r:id="rId11"/>
    <p:sldId id="347" r:id="rId12"/>
    <p:sldId id="348" r:id="rId13"/>
    <p:sldId id="349" r:id="rId14"/>
    <p:sldId id="350" r:id="rId15"/>
    <p:sldId id="351" r:id="rId16"/>
    <p:sldId id="336" r:id="rId17"/>
    <p:sldId id="359" r:id="rId18"/>
    <p:sldId id="339" r:id="rId19"/>
    <p:sldId id="338" r:id="rId20"/>
    <p:sldId id="355" r:id="rId21"/>
    <p:sldId id="353" r:id="rId22"/>
    <p:sldId id="354" r:id="rId23"/>
    <p:sldId id="340" r:id="rId24"/>
    <p:sldId id="345" r:id="rId25"/>
    <p:sldId id="333" r:id="rId26"/>
    <p:sldId id="334" r:id="rId27"/>
    <p:sldId id="335" r:id="rId28"/>
    <p:sldId id="306" r:id="rId29"/>
    <p:sldId id="304" r:id="rId30"/>
    <p:sldId id="303" r:id="rId31"/>
    <p:sldId id="362" r:id="rId32"/>
    <p:sldId id="360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plotArea>
      <c:layout/>
      <c:pieChart>
        <c:varyColors val="1"/>
        <c:ser>
          <c:idx val="0"/>
          <c:order val="0"/>
          <c:cat>
            <c:strRef>
              <c:f>Foglio1!$A$1:$C$1</c:f>
              <c:strCache>
                <c:ptCount val="3"/>
                <c:pt idx="0">
                  <c:v>Alberghiere</c:v>
                </c:pt>
                <c:pt idx="1">
                  <c:v>Extra alberghiere</c:v>
                </c:pt>
                <c:pt idx="2">
                  <c:v>Affitti brevi</c:v>
                </c:pt>
              </c:strCache>
            </c:strRef>
          </c:cat>
          <c:val>
            <c:numRef>
              <c:f>Foglio1!$A$2:$C$2</c:f>
              <c:numCache>
                <c:formatCode>#,##0</c:formatCode>
                <c:ptCount val="3"/>
                <c:pt idx="0">
                  <c:v>276239</c:v>
                </c:pt>
                <c:pt idx="1">
                  <c:v>1150514</c:v>
                </c:pt>
                <c:pt idx="2">
                  <c:v>116400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/>
      <c:pieChart>
        <c:varyColors val="1"/>
        <c:ser>
          <c:idx val="0"/>
          <c:order val="0"/>
          <c:cat>
            <c:strRef>
              <c:f>Foglio1!$A$1:$C$1</c:f>
              <c:strCache>
                <c:ptCount val="3"/>
                <c:pt idx="0">
                  <c:v>Alberghiere</c:v>
                </c:pt>
                <c:pt idx="1">
                  <c:v>Extra alberghiere</c:v>
                </c:pt>
                <c:pt idx="2">
                  <c:v>Affitti brevi</c:v>
                </c:pt>
              </c:strCache>
            </c:strRef>
          </c:cat>
          <c:val>
            <c:numRef>
              <c:f>Foglio1!$A$2:$C$2</c:f>
              <c:numCache>
                <c:formatCode>#,##0</c:formatCode>
                <c:ptCount val="3"/>
                <c:pt idx="0">
                  <c:v>276239</c:v>
                </c:pt>
                <c:pt idx="1">
                  <c:v>1150514</c:v>
                </c:pt>
                <c:pt idx="2">
                  <c:v>116400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0DF2D-9E1A-48D6-9127-B3559F3DDEC9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45D70-24D5-4614-A54A-C872E579642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45D70-24D5-4614-A54A-C872E5796423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07B682E-E68C-4CAF-BDCB-11DC168015EC}" type="datetimeFigureOut">
              <a:rPr lang="it-IT" smtClean="0"/>
              <a:pPr/>
              <a:t>09/01/2020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gif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gif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gif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.gif"/><Relationship Id="rId10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.png"/><Relationship Id="rId7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4.gif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.png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4.gif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gif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candina Il Turismo delle Idee testa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Ambiti.jpg"/>
          <p:cNvPicPr>
            <a:picLocks noChangeAspect="1"/>
          </p:cNvPicPr>
          <p:nvPr/>
        </p:nvPicPr>
        <p:blipFill>
          <a:blip r:embed="rId3" cstate="print"/>
          <a:srcRect l="2580" t="12523" b="10007"/>
          <a:stretch>
            <a:fillRect/>
          </a:stretch>
        </p:blipFill>
        <p:spPr>
          <a:xfrm>
            <a:off x="1115616" y="3717032"/>
            <a:ext cx="6948264" cy="2937542"/>
          </a:xfrm>
          <a:prstGeom prst="rect">
            <a:avLst/>
          </a:prstGeom>
        </p:spPr>
      </p:pic>
      <p:pic>
        <p:nvPicPr>
          <p:cNvPr id="4" name="Immagine 3" descr="Sistema regionale PT.jpg"/>
          <p:cNvPicPr>
            <a:picLocks noChangeAspect="1"/>
          </p:cNvPicPr>
          <p:nvPr/>
        </p:nvPicPr>
        <p:blipFill>
          <a:blip r:embed="rId4" cstate="print"/>
          <a:srcRect l="1176" t="4574" r="1176" b="6986"/>
          <a:stretch>
            <a:fillRect/>
          </a:stretch>
        </p:blipFill>
        <p:spPr>
          <a:xfrm>
            <a:off x="1115616" y="44623"/>
            <a:ext cx="7927448" cy="3708000"/>
          </a:xfrm>
          <a:prstGeom prst="rect">
            <a:avLst/>
          </a:prstGeom>
        </p:spPr>
      </p:pic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MACROAZIONI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16632"/>
            <a:ext cx="3519999" cy="1980000"/>
          </a:xfrm>
          <a:prstGeom prst="rect">
            <a:avLst/>
          </a:prstGeom>
        </p:spPr>
      </p:pic>
      <p:pic>
        <p:nvPicPr>
          <p:cNvPr id="5" name="Immagine 4" descr="MACROAZIONI-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16632"/>
            <a:ext cx="3519999" cy="1980000"/>
          </a:xfrm>
          <a:prstGeom prst="rect">
            <a:avLst/>
          </a:prstGeom>
        </p:spPr>
      </p:pic>
      <p:pic>
        <p:nvPicPr>
          <p:cNvPr id="6" name="Immagine 5" descr="MACROAZIONI-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2241088"/>
            <a:ext cx="3519999" cy="1980000"/>
          </a:xfrm>
          <a:prstGeom prst="rect">
            <a:avLst/>
          </a:prstGeom>
        </p:spPr>
      </p:pic>
      <p:pic>
        <p:nvPicPr>
          <p:cNvPr id="7" name="Immagine 6" descr="MACROAZIONI-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2241088"/>
            <a:ext cx="3519999" cy="1980000"/>
          </a:xfrm>
          <a:prstGeom prst="rect">
            <a:avLst/>
          </a:prstGeom>
        </p:spPr>
      </p:pic>
      <p:pic>
        <p:nvPicPr>
          <p:cNvPr id="8" name="Immagine 7" descr="MACROAZIONI-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40033" y="4329320"/>
            <a:ext cx="3519999" cy="1980000"/>
          </a:xfrm>
          <a:prstGeom prst="rect">
            <a:avLst/>
          </a:prstGeom>
        </p:spPr>
      </p:pic>
      <p:pic>
        <p:nvPicPr>
          <p:cNvPr id="9" name="Immagine 8" descr="MACROAZIONI-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4" y="4329320"/>
            <a:ext cx="3519999" cy="19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G20s_BALZAN_SintesiTavoliTurismoBalneareAmbiente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8553" y="4092853"/>
            <a:ext cx="6531799" cy="2360483"/>
          </a:xfrm>
          <a:prstGeom prst="rect">
            <a:avLst/>
          </a:prstGeom>
        </p:spPr>
      </p:pic>
      <p:pic>
        <p:nvPicPr>
          <p:cNvPr id="7" name="Immagine 6" descr="G20s_BALZAN_SintesiTavoliTurismoBalneareAmbiente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16632"/>
            <a:ext cx="6120680" cy="2057098"/>
          </a:xfrm>
          <a:prstGeom prst="rect">
            <a:avLst/>
          </a:prstGeom>
        </p:spPr>
      </p:pic>
      <p:pic>
        <p:nvPicPr>
          <p:cNvPr id="4" name="Immagine 3" descr="G20s_BALZAN_SintesiTavoliTurismoBalneareAmbiente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44624"/>
            <a:ext cx="1800000" cy="783129"/>
          </a:xfrm>
          <a:prstGeom prst="rect">
            <a:avLst/>
          </a:prstGeom>
        </p:spPr>
      </p:pic>
      <p:pic>
        <p:nvPicPr>
          <p:cNvPr id="6" name="Immagine 5" descr="G20s_BALZAN_SintesiTavoliTurismoBalneareAmbiente-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5376" y="2060848"/>
            <a:ext cx="6269112" cy="2075561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8" name="Immagine 7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4869160"/>
            <a:ext cx="295373" cy="305763"/>
          </a:xfrm>
          <a:prstGeom prst="rect">
            <a:avLst/>
          </a:prstGeom>
        </p:spPr>
      </p:pic>
      <p:pic>
        <p:nvPicPr>
          <p:cNvPr id="9" name="Immagine 8" descr="Spunta Verd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9752" y="3501008"/>
            <a:ext cx="360040" cy="360040"/>
          </a:xfrm>
          <a:prstGeom prst="rect">
            <a:avLst/>
          </a:prstGeom>
        </p:spPr>
      </p:pic>
      <p:pic>
        <p:nvPicPr>
          <p:cNvPr id="10" name="Immagine 9" descr="Spunta.jpg"/>
          <p:cNvPicPr>
            <a:picLocks noChangeAspect="1"/>
          </p:cNvPicPr>
          <p:nvPr/>
        </p:nvPicPr>
        <p:blipFill>
          <a:blip r:embed="rId10" cstate="print"/>
          <a:srcRect l="17880" t="16724" r="10601" b="24743"/>
          <a:stretch>
            <a:fillRect/>
          </a:stretch>
        </p:blipFill>
        <p:spPr>
          <a:xfrm>
            <a:off x="1043608" y="1484784"/>
            <a:ext cx="360040" cy="315035"/>
          </a:xfrm>
          <a:prstGeom prst="rect">
            <a:avLst/>
          </a:prstGeom>
        </p:spPr>
      </p:pic>
      <p:pic>
        <p:nvPicPr>
          <p:cNvPr id="11" name="Immagine 10" descr="Spunta.jpg"/>
          <p:cNvPicPr>
            <a:picLocks noChangeAspect="1"/>
          </p:cNvPicPr>
          <p:nvPr/>
        </p:nvPicPr>
        <p:blipFill>
          <a:blip r:embed="rId10" cstate="print"/>
          <a:srcRect l="17880" t="16724" r="10601" b="24743"/>
          <a:stretch>
            <a:fillRect/>
          </a:stretch>
        </p:blipFill>
        <p:spPr>
          <a:xfrm>
            <a:off x="1043608" y="1817821"/>
            <a:ext cx="360040" cy="315035"/>
          </a:xfrm>
          <a:prstGeom prst="rect">
            <a:avLst/>
          </a:prstGeom>
        </p:spPr>
      </p:pic>
      <p:pic>
        <p:nvPicPr>
          <p:cNvPr id="12" name="Immagine 11" descr="Spunta Verd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2780928"/>
            <a:ext cx="360040" cy="360040"/>
          </a:xfrm>
          <a:prstGeom prst="rect">
            <a:avLst/>
          </a:prstGeom>
        </p:spPr>
      </p:pic>
      <p:pic>
        <p:nvPicPr>
          <p:cNvPr id="13" name="Immagine 12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5157192"/>
            <a:ext cx="295373" cy="305763"/>
          </a:xfrm>
          <a:prstGeom prst="rect">
            <a:avLst/>
          </a:prstGeom>
        </p:spPr>
      </p:pic>
      <p:pic>
        <p:nvPicPr>
          <p:cNvPr id="14" name="Immagine 13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5571509"/>
            <a:ext cx="295373" cy="305763"/>
          </a:xfrm>
          <a:prstGeom prst="rect">
            <a:avLst/>
          </a:prstGeom>
        </p:spPr>
      </p:pic>
      <p:pic>
        <p:nvPicPr>
          <p:cNvPr id="15" name="Immagine 14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0643" y="5589240"/>
            <a:ext cx="295373" cy="30576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617360" y="5229200"/>
            <a:ext cx="1810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Novità dal Parlamento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7" name="Callout 6 16"/>
          <p:cNvSpPr/>
          <p:nvPr/>
        </p:nvSpPr>
        <p:spPr>
          <a:xfrm>
            <a:off x="6084168" y="3861048"/>
            <a:ext cx="2736304" cy="86409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9083"/>
              <a:gd name="adj6" fmla="val -65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 Salva Mare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</a:rPr>
              <a:t>R</a:t>
            </a:r>
            <a:r>
              <a:rPr lang="it-IT" sz="1200" dirty="0" smtClean="0">
                <a:solidFill>
                  <a:schemeClr val="bg1"/>
                </a:solidFill>
              </a:rPr>
              <a:t>ifiuti </a:t>
            </a:r>
            <a:r>
              <a:rPr lang="it-IT" sz="1200" b="1" dirty="0" smtClean="0">
                <a:solidFill>
                  <a:srgbClr val="FFC000"/>
                </a:solidFill>
              </a:rPr>
              <a:t>A</a:t>
            </a:r>
            <a:r>
              <a:rPr lang="it-IT" sz="1200" dirty="0" smtClean="0">
                <a:solidFill>
                  <a:schemeClr val="bg1"/>
                </a:solidFill>
              </a:rPr>
              <a:t>ccidentalmente </a:t>
            </a:r>
            <a:r>
              <a:rPr lang="it-IT" sz="1200" b="1" dirty="0" smtClean="0">
                <a:solidFill>
                  <a:srgbClr val="FFC000"/>
                </a:solidFill>
              </a:rPr>
              <a:t>P</a:t>
            </a:r>
            <a:r>
              <a:rPr lang="it-IT" sz="1200" dirty="0" smtClean="0">
                <a:solidFill>
                  <a:schemeClr val="bg1"/>
                </a:solidFill>
              </a:rPr>
              <a:t>escati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</a:rPr>
              <a:t>R</a:t>
            </a:r>
            <a:r>
              <a:rPr lang="it-IT" sz="1200" dirty="0" smtClean="0">
                <a:solidFill>
                  <a:schemeClr val="bg1"/>
                </a:solidFill>
              </a:rPr>
              <a:t>ifiuti </a:t>
            </a:r>
            <a:r>
              <a:rPr lang="it-IT" sz="1200" b="1" dirty="0" smtClean="0">
                <a:solidFill>
                  <a:srgbClr val="FFC000"/>
                </a:solidFill>
              </a:rPr>
              <a:t>V</a:t>
            </a:r>
            <a:r>
              <a:rPr lang="it-IT" sz="1200" dirty="0" smtClean="0">
                <a:solidFill>
                  <a:schemeClr val="bg1"/>
                </a:solidFill>
              </a:rPr>
              <a:t>olontariamente </a:t>
            </a:r>
            <a:r>
              <a:rPr lang="it-IT" sz="1200" b="1" dirty="0" smtClean="0">
                <a:solidFill>
                  <a:srgbClr val="FFC000"/>
                </a:solidFill>
              </a:rPr>
              <a:t>R</a:t>
            </a:r>
            <a:r>
              <a:rPr lang="it-IT" sz="1200" dirty="0" smtClean="0">
                <a:solidFill>
                  <a:schemeClr val="bg1"/>
                </a:solidFill>
              </a:rPr>
              <a:t>accolti</a:t>
            </a:r>
          </a:p>
          <a:p>
            <a:pPr algn="ctr"/>
            <a:r>
              <a:rPr lang="it-IT" sz="1200" dirty="0" smtClean="0">
                <a:solidFill>
                  <a:schemeClr val="bg1"/>
                </a:solidFill>
              </a:rPr>
              <a:t>Materiale </a:t>
            </a:r>
            <a:r>
              <a:rPr lang="it-IT" sz="1200" dirty="0" err="1" smtClean="0">
                <a:solidFill>
                  <a:schemeClr val="bg1"/>
                </a:solidFill>
              </a:rPr>
              <a:t>spiaggiato</a:t>
            </a:r>
            <a:r>
              <a:rPr lang="it-IT" sz="1200" dirty="0" smtClean="0">
                <a:solidFill>
                  <a:schemeClr val="bg1"/>
                </a:solidFill>
              </a:rPr>
              <a:t> non più rifiuto</a:t>
            </a:r>
            <a:endParaRPr lang="it-IT" sz="300" dirty="0" smtClean="0">
              <a:solidFill>
                <a:schemeClr val="bg1"/>
              </a:solidFill>
            </a:endParaRPr>
          </a:p>
          <a:p>
            <a:pPr algn="ctr"/>
            <a:endParaRPr lang="it-IT" sz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7" name="Immagine 6" descr="G20s_GNASSI_SintesiTavoliTurismoBalneareAccoglienza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4624"/>
            <a:ext cx="5557075" cy="2160240"/>
          </a:xfrm>
          <a:prstGeom prst="rect">
            <a:avLst/>
          </a:prstGeom>
        </p:spPr>
      </p:pic>
      <p:pic>
        <p:nvPicPr>
          <p:cNvPr id="6" name="Immagine 5" descr="G20s_GNASSI_SintesiTavoliTurismoBalneareAccoglienza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0360" y="2132856"/>
            <a:ext cx="5202120" cy="2315631"/>
          </a:xfrm>
          <a:prstGeom prst="rect">
            <a:avLst/>
          </a:prstGeom>
        </p:spPr>
      </p:pic>
      <p:pic>
        <p:nvPicPr>
          <p:cNvPr id="4" name="Immagine 3" descr="G20s_GNASSI_SintesiTavoliTurismoBalneareAccoglienza-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88640"/>
            <a:ext cx="1800000" cy="740642"/>
          </a:xfrm>
          <a:prstGeom prst="rect">
            <a:avLst/>
          </a:prstGeom>
        </p:spPr>
      </p:pic>
      <p:pic>
        <p:nvPicPr>
          <p:cNvPr id="5" name="Immagine 4" descr="G20s_GNASSI_SintesiTavoliTurismoBalneareAccoglienza-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20309" y="4437112"/>
            <a:ext cx="5555947" cy="2261402"/>
          </a:xfrm>
          <a:prstGeom prst="rect">
            <a:avLst/>
          </a:prstGeom>
        </p:spPr>
      </p:pic>
      <p:pic>
        <p:nvPicPr>
          <p:cNvPr id="8" name="Immagine 7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1043608" y="476672"/>
            <a:ext cx="360040" cy="315035"/>
          </a:xfrm>
          <a:prstGeom prst="rect">
            <a:avLst/>
          </a:prstGeom>
        </p:spPr>
      </p:pic>
      <p:pic>
        <p:nvPicPr>
          <p:cNvPr id="9" name="Immagine 8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3491880" y="2708920"/>
            <a:ext cx="360040" cy="315035"/>
          </a:xfrm>
          <a:prstGeom prst="rect">
            <a:avLst/>
          </a:prstGeom>
        </p:spPr>
      </p:pic>
      <p:pic>
        <p:nvPicPr>
          <p:cNvPr id="10" name="Immagine 9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1115616" y="4869160"/>
            <a:ext cx="360040" cy="31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G20s_ROMAGNOLI_SintesiTavoliTurismoBalneareCompetitivita-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2907" y="3140968"/>
            <a:ext cx="5567565" cy="2592288"/>
          </a:xfrm>
          <a:prstGeom prst="rect">
            <a:avLst/>
          </a:prstGeom>
        </p:spPr>
      </p:pic>
      <p:pic>
        <p:nvPicPr>
          <p:cNvPr id="6" name="Immagine 5" descr="G20s_ROMAGNOLI_SintesiTavoliTurismoBalneareCompetitivita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16632"/>
            <a:ext cx="5904656" cy="2974796"/>
          </a:xfrm>
          <a:prstGeom prst="rect">
            <a:avLst/>
          </a:prstGeom>
        </p:spPr>
      </p:pic>
      <p:pic>
        <p:nvPicPr>
          <p:cNvPr id="7" name="Immagine 6" descr="G20s_ROMAGNOLI_SintesiTavoliTurismoBalneareCompetitivita-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5517232"/>
            <a:ext cx="4668487" cy="1008112"/>
          </a:xfrm>
          <a:prstGeom prst="rect">
            <a:avLst/>
          </a:prstGeom>
        </p:spPr>
      </p:pic>
      <p:pic>
        <p:nvPicPr>
          <p:cNvPr id="4" name="Immagine 3" descr="G20s_ROMAGNOLI_SintesiTavoliTurismoBalneareCompetitivita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116632"/>
            <a:ext cx="1800000" cy="651742"/>
          </a:xfrm>
          <a:prstGeom prst="rect">
            <a:avLst/>
          </a:prstGeom>
        </p:spPr>
      </p:pic>
      <p:pic>
        <p:nvPicPr>
          <p:cNvPr id="8" name="Immagine 7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2348880"/>
            <a:ext cx="295373" cy="305763"/>
          </a:xfrm>
          <a:prstGeom prst="rect">
            <a:avLst/>
          </a:prstGeom>
        </p:spPr>
      </p:pic>
      <p:pic>
        <p:nvPicPr>
          <p:cNvPr id="9" name="Immagine 8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962997"/>
            <a:ext cx="295373" cy="305763"/>
          </a:xfrm>
          <a:prstGeom prst="rect">
            <a:avLst/>
          </a:prstGeom>
        </p:spPr>
      </p:pic>
      <p:pic>
        <p:nvPicPr>
          <p:cNvPr id="10" name="Immagine 9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2924944"/>
            <a:ext cx="295373" cy="305763"/>
          </a:xfrm>
          <a:prstGeom prst="rect">
            <a:avLst/>
          </a:prstGeom>
        </p:spPr>
      </p:pic>
      <p:pic>
        <p:nvPicPr>
          <p:cNvPr id="11" name="Immagine 10" descr="Spunta.jpg"/>
          <p:cNvPicPr>
            <a:picLocks noChangeAspect="1"/>
          </p:cNvPicPr>
          <p:nvPr/>
        </p:nvPicPr>
        <p:blipFill>
          <a:blip r:embed="rId9" cstate="print"/>
          <a:srcRect l="17880" t="16724" r="10601" b="24743"/>
          <a:stretch>
            <a:fillRect/>
          </a:stretch>
        </p:blipFill>
        <p:spPr>
          <a:xfrm>
            <a:off x="3059832" y="3401997"/>
            <a:ext cx="360040" cy="315035"/>
          </a:xfrm>
          <a:prstGeom prst="rect">
            <a:avLst/>
          </a:prstGeom>
        </p:spPr>
      </p:pic>
      <p:pic>
        <p:nvPicPr>
          <p:cNvPr id="12" name="Immagine 11" descr="Spunta.jpg"/>
          <p:cNvPicPr>
            <a:picLocks noChangeAspect="1"/>
          </p:cNvPicPr>
          <p:nvPr/>
        </p:nvPicPr>
        <p:blipFill>
          <a:blip r:embed="rId9" cstate="print"/>
          <a:srcRect l="17880" t="16724" r="10601" b="24743"/>
          <a:stretch>
            <a:fillRect/>
          </a:stretch>
        </p:blipFill>
        <p:spPr>
          <a:xfrm>
            <a:off x="3059832" y="4149080"/>
            <a:ext cx="360040" cy="31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PROGETTO COSTA TOSC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14083"/>
            <a:ext cx="4752528" cy="3026885"/>
          </a:xfrm>
          <a:prstGeom prst="rect">
            <a:avLst/>
          </a:prstGeom>
        </p:spPr>
      </p:pic>
      <p:pic>
        <p:nvPicPr>
          <p:cNvPr id="9" name="Immagine 8" descr="PROGETTO COSTA OBBIETTIVI.jpg"/>
          <p:cNvPicPr>
            <a:picLocks noChangeAspect="1"/>
          </p:cNvPicPr>
          <p:nvPr/>
        </p:nvPicPr>
        <p:blipFill>
          <a:blip r:embed="rId3" cstate="print"/>
          <a:srcRect t="22181" r="-640" b="49301"/>
          <a:stretch>
            <a:fillRect/>
          </a:stretch>
        </p:blipFill>
        <p:spPr>
          <a:xfrm>
            <a:off x="1132182" y="5877272"/>
            <a:ext cx="6680178" cy="72008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6" name="Immagine 5" descr="TP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8918" y="260648"/>
            <a:ext cx="991514" cy="288000"/>
          </a:xfrm>
          <a:prstGeom prst="rect">
            <a:avLst/>
          </a:prstGeom>
        </p:spPr>
      </p:pic>
      <p:pic>
        <p:nvPicPr>
          <p:cNvPr id="7" name="Immagine 6" descr="STEMMA RT-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9469" y="116632"/>
            <a:ext cx="345019" cy="576000"/>
          </a:xfrm>
          <a:prstGeom prst="rect">
            <a:avLst/>
          </a:prstGeom>
        </p:spPr>
      </p:pic>
      <p:pic>
        <p:nvPicPr>
          <p:cNvPr id="15" name="Picture 2" descr="C:\Users\sindaco\Documents\Documenti Vecchio PC\01 Turismo\000000 G20s Castiglione 2019\0000 Materiale per stampa\logo costa toscana.jpg"/>
          <p:cNvPicPr>
            <a:picLocks noChangeAspect="1" noChangeArrowheads="1"/>
          </p:cNvPicPr>
          <p:nvPr/>
        </p:nvPicPr>
        <p:blipFill>
          <a:blip r:embed="rId8" cstate="print"/>
          <a:srcRect l="25934" t="20956" r="29284" b="44753"/>
          <a:stretch>
            <a:fillRect/>
          </a:stretch>
        </p:blipFill>
        <p:spPr bwMode="auto">
          <a:xfrm>
            <a:off x="1043608" y="44624"/>
            <a:ext cx="1966247" cy="1064547"/>
          </a:xfrm>
          <a:prstGeom prst="rect">
            <a:avLst/>
          </a:prstGeom>
          <a:noFill/>
        </p:spPr>
      </p:pic>
      <p:pic>
        <p:nvPicPr>
          <p:cNvPr id="12" name="Immagine 11" descr="PROGETTO COSTA SOSTENIBI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1700808"/>
            <a:ext cx="4145885" cy="2376264"/>
          </a:xfrm>
          <a:prstGeom prst="rect">
            <a:avLst/>
          </a:prstGeom>
        </p:spPr>
      </p:pic>
      <p:pic>
        <p:nvPicPr>
          <p:cNvPr id="13" name="Immagine 12" descr="PROGETTO COSTA STE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29381" y="3861048"/>
            <a:ext cx="4373312" cy="1728192"/>
          </a:xfrm>
          <a:prstGeom prst="rect">
            <a:avLst/>
          </a:prstGeom>
        </p:spPr>
      </p:pic>
      <p:pic>
        <p:nvPicPr>
          <p:cNvPr id="11" name="Immagine 10" descr="logo-plastic-free-2x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87624" y="4581128"/>
            <a:ext cx="3209925" cy="75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403648" y="260648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Azioni di promozione Turistica (Piano di Ambito):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alla formazione e gestione Piano Operativo Ambito</a:t>
            </a:r>
            <a:endParaRPr lang="it-IT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 descr="Strategia di destinazi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268760"/>
            <a:ext cx="7524328" cy="335774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230448" y="4725144"/>
            <a:ext cx="7734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 Operativo di Ambito, presentato nell’incontro del 25 novembre, 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approvato da Toscana Promozione Turistica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61082" y="5517232"/>
            <a:ext cx="821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Toscana Promozione Turistica invia alle imprese le varie comunicazioni per</a:t>
            </a:r>
          </a:p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partecipazione alle attività di promozione nelle varie forme: B2B e B2C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 to B 1.jpg"/>
          <p:cNvPicPr>
            <a:picLocks noChangeAspect="1"/>
          </p:cNvPicPr>
          <p:nvPr/>
        </p:nvPicPr>
        <p:blipFill>
          <a:blip r:embed="rId2" cstate="print"/>
          <a:srcRect r="51575"/>
          <a:stretch>
            <a:fillRect/>
          </a:stretch>
        </p:blipFill>
        <p:spPr>
          <a:xfrm>
            <a:off x="1331640" y="142249"/>
            <a:ext cx="4104456" cy="4006831"/>
          </a:xfrm>
          <a:prstGeom prst="rect">
            <a:avLst/>
          </a:prstGeom>
        </p:spPr>
      </p:pic>
      <p:pic>
        <p:nvPicPr>
          <p:cNvPr id="5" name="Immagine 4" descr="B to C 1.jpg"/>
          <p:cNvPicPr>
            <a:picLocks noChangeAspect="1"/>
          </p:cNvPicPr>
          <p:nvPr/>
        </p:nvPicPr>
        <p:blipFill>
          <a:blip r:embed="rId3" cstate="print"/>
          <a:srcRect r="51575" b="20164"/>
          <a:stretch>
            <a:fillRect/>
          </a:stretch>
        </p:blipFill>
        <p:spPr>
          <a:xfrm>
            <a:off x="4644008" y="2827962"/>
            <a:ext cx="4248472" cy="3697382"/>
          </a:xfrm>
          <a:prstGeom prst="rect">
            <a:avLst/>
          </a:prstGeom>
        </p:spPr>
      </p:pic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6" name="Immagine 5" descr="b2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620688"/>
            <a:ext cx="2317961" cy="1224136"/>
          </a:xfrm>
          <a:prstGeom prst="rect">
            <a:avLst/>
          </a:prstGeom>
        </p:spPr>
      </p:pic>
      <p:pic>
        <p:nvPicPr>
          <p:cNvPr id="7" name="Immagine 6" descr="b2.jpg"/>
          <p:cNvPicPr>
            <a:picLocks noChangeAspect="1"/>
          </p:cNvPicPr>
          <p:nvPr/>
        </p:nvPicPr>
        <p:blipFill>
          <a:blip r:embed="rId7" cstate="print"/>
          <a:srcRect t="10661" r="212" b="25372"/>
          <a:stretch>
            <a:fillRect/>
          </a:stretch>
        </p:blipFill>
        <p:spPr>
          <a:xfrm>
            <a:off x="1979712" y="4581128"/>
            <a:ext cx="2160000" cy="1080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015453" y="6381328"/>
            <a:ext cx="3772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http://www.toscanapromozione.it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59632" y="404664"/>
            <a:ext cx="763284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#Castiglione</a:t>
            </a:r>
            <a:r>
              <a:rPr lang="it-IT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sicura (Mobilità e viabilità):</a:t>
            </a:r>
          </a:p>
          <a:p>
            <a:endParaRPr lang="it-IT" sz="9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9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Conferma progetto mobilità con Tiemme</a:t>
            </a:r>
          </a:p>
          <a:p>
            <a:pPr>
              <a:buFont typeface="Arial" pitchFamily="34" charset="0"/>
              <a:buChar char="•"/>
            </a:pPr>
            <a:endParaRPr lang="it-IT" sz="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Attuazione, in forma sperimentale, collegamenti urbani Punta Ala</a:t>
            </a:r>
          </a:p>
          <a:p>
            <a:pPr>
              <a:buFont typeface="Arial" pitchFamily="34" charset="0"/>
              <a:buChar char="•"/>
            </a:pPr>
            <a:endParaRPr lang="it-IT" sz="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Rifacimento segnaletica verticale e orizzontale</a:t>
            </a:r>
          </a:p>
          <a:p>
            <a:pPr>
              <a:buFont typeface="Arial" pitchFamily="34" charset="0"/>
              <a:buChar char="•"/>
            </a:pPr>
            <a:endParaRPr lang="it-IT" sz="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Revisione regolamento suoli pubblici per 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premialità</a:t>
            </a:r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it-IT" sz="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Predisposizione nuova regolamentazione accesso aree ZTL</a:t>
            </a:r>
          </a:p>
          <a:p>
            <a:pPr>
              <a:buFont typeface="Arial" pitchFamily="34" charset="0"/>
              <a:buChar char="•"/>
            </a:pPr>
            <a:endParaRPr lang="it-IT" sz="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Ampliamento ZTL zona Piazza Pascoli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47664" y="469121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#Castiglione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eventi: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Giornate Europee dello Sport (11 Aprile-21 Giugno)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Conferma dei progetti eventi culturali, accoglienza, e natalizi</a:t>
            </a:r>
          </a:p>
        </p:txBody>
      </p:sp>
      <p:pic>
        <p:nvPicPr>
          <p:cNvPr id="5" name="Immagine 4" descr="Dati giornate Sp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7827" y="1958496"/>
            <a:ext cx="7978669" cy="3702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43608" y="116632"/>
            <a:ext cx="7992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COSTRUIAMO IL PROGETTO “TURISMO 2020”</a:t>
            </a:r>
            <a:endParaRPr lang="it-IT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Ascoltare 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4182" y="654960"/>
            <a:ext cx="6716250" cy="1549904"/>
          </a:xfrm>
          <a:prstGeom prst="rect">
            <a:avLst/>
          </a:prstGeom>
        </p:spPr>
      </p:pic>
      <p:pic>
        <p:nvPicPr>
          <p:cNvPr id="6" name="Immagine 5" descr="Migliora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8479" y="3645072"/>
            <a:ext cx="2901913" cy="432000"/>
          </a:xfrm>
          <a:prstGeom prst="rect">
            <a:avLst/>
          </a:prstGeom>
        </p:spPr>
      </p:pic>
      <p:pic>
        <p:nvPicPr>
          <p:cNvPr id="7" name="Immagine 6" descr="Decide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4394" y="2708920"/>
            <a:ext cx="2205958" cy="432000"/>
          </a:xfrm>
          <a:prstGeom prst="rect">
            <a:avLst/>
          </a:prstGeom>
        </p:spPr>
      </p:pic>
      <p:pic>
        <p:nvPicPr>
          <p:cNvPr id="8" name="Immagine 7" descr="Ascolta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2708968"/>
            <a:ext cx="2547000" cy="432000"/>
          </a:xfrm>
          <a:prstGeom prst="rect">
            <a:avLst/>
          </a:prstGeom>
        </p:spPr>
      </p:pic>
      <p:pic>
        <p:nvPicPr>
          <p:cNvPr id="9" name="Immagine 8" descr="Decide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3645072"/>
            <a:ext cx="2205958" cy="432000"/>
          </a:xfrm>
          <a:prstGeom prst="rect">
            <a:avLst/>
          </a:prstGeom>
        </p:spPr>
      </p:pic>
      <p:pic>
        <p:nvPicPr>
          <p:cNvPr id="10" name="Immagine 9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2420888"/>
            <a:ext cx="665615" cy="835347"/>
          </a:xfrm>
          <a:prstGeom prst="rect">
            <a:avLst/>
          </a:prstGeom>
        </p:spPr>
      </p:pic>
      <p:pic>
        <p:nvPicPr>
          <p:cNvPr id="11" name="Immagine 10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3385741"/>
            <a:ext cx="665615" cy="835347"/>
          </a:xfrm>
          <a:prstGeom prst="rect">
            <a:avLst/>
          </a:prstGeom>
        </p:spPr>
      </p:pic>
      <p:pic>
        <p:nvPicPr>
          <p:cNvPr id="12" name="Immagine 11" descr="T-697aa78be4b7adb4e076f393a264fa4f-230x26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0917" y="4293096"/>
            <a:ext cx="1984939" cy="2304256"/>
          </a:xfrm>
          <a:prstGeom prst="rect">
            <a:avLst/>
          </a:prstGeom>
        </p:spPr>
      </p:pic>
      <p:pic>
        <p:nvPicPr>
          <p:cNvPr id="14" name="Immagine 13" descr="logo-web-start-art.png"/>
          <p:cNvPicPr>
            <a:picLocks noChangeAspect="1"/>
          </p:cNvPicPr>
          <p:nvPr/>
        </p:nvPicPr>
        <p:blipFill>
          <a:blip r:embed="rId10" cstate="print"/>
          <a:srcRect l="15151" r="15152" b="39879"/>
          <a:stretch>
            <a:fillRect/>
          </a:stretch>
        </p:blipFill>
        <p:spPr>
          <a:xfrm>
            <a:off x="1187624" y="548680"/>
            <a:ext cx="1229066" cy="93610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491880" y="4340130"/>
            <a:ext cx="54726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/>
            </a:pPr>
            <a:r>
              <a:rPr lang="it-IT" sz="3200" dirty="0" smtClean="0">
                <a:solidFill>
                  <a:srgbClr val="FF0000"/>
                </a:solidFill>
                <a:latin typeface="Antique Olive Compact" pitchFamily="34" charset="0"/>
              </a:rPr>
              <a:t>ASSEMBLEA</a:t>
            </a:r>
            <a:endParaRPr lang="it-IT" sz="400" dirty="0" smtClean="0">
              <a:solidFill>
                <a:srgbClr val="FF0000"/>
              </a:solidFill>
              <a:latin typeface="Antique Olive Compact" pitchFamily="34" charset="0"/>
            </a:endParaRPr>
          </a:p>
          <a:p>
            <a:pPr marL="514350" indent="-514350"/>
            <a:endParaRPr lang="it-IT" sz="400" dirty="0" smtClean="0">
              <a:solidFill>
                <a:srgbClr val="FF0000"/>
              </a:solidFill>
              <a:latin typeface="Antique Olive Compact" pitchFamily="34" charset="0"/>
            </a:endParaRPr>
          </a:p>
          <a:p>
            <a:pPr marL="514350" indent="-514350">
              <a:buAutoNum type="arabicPlain" startAt="9"/>
            </a:pPr>
            <a:r>
              <a:rPr lang="it-IT" sz="3200" dirty="0" smtClean="0">
                <a:solidFill>
                  <a:srgbClr val="FF0000"/>
                </a:solidFill>
                <a:latin typeface="Antique Olive Compact" pitchFamily="34" charset="0"/>
              </a:rPr>
              <a:t>INCONTRI TEMATICI</a:t>
            </a:r>
          </a:p>
          <a:p>
            <a:pPr marL="514350" indent="-514350"/>
            <a:endParaRPr lang="it-IT" sz="400" dirty="0" smtClean="0">
              <a:solidFill>
                <a:srgbClr val="FF0000"/>
              </a:solidFill>
              <a:latin typeface="Antique Olive Compact" pitchFamily="34" charset="0"/>
            </a:endParaRPr>
          </a:p>
          <a:p>
            <a:pPr marL="514350" indent="-514350"/>
            <a:r>
              <a:rPr lang="it-IT" sz="3200" dirty="0" smtClean="0">
                <a:solidFill>
                  <a:srgbClr val="FF0000"/>
                </a:solidFill>
                <a:latin typeface="Antique Olive Compact" pitchFamily="34" charset="0"/>
              </a:rPr>
              <a:t>1  ASSEMBLEA</a:t>
            </a:r>
            <a:r>
              <a:rPr lang="it-IT" sz="3200" dirty="0">
                <a:solidFill>
                  <a:srgbClr val="FF0000"/>
                </a:solidFill>
                <a:latin typeface="Antique Olive Compact" pitchFamily="34" charset="0"/>
              </a:rPr>
              <a:t> </a:t>
            </a:r>
            <a:r>
              <a:rPr lang="it-IT" sz="3200" dirty="0" smtClean="0">
                <a:solidFill>
                  <a:srgbClr val="FF0000"/>
                </a:solidFill>
                <a:latin typeface="Antique Olive Compact" pitchFamily="34" charset="0"/>
              </a:rPr>
              <a:t>di CHIUSURA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go introduttivo 2013.jpg"/>
          <p:cNvPicPr>
            <a:picLocks noChangeAspect="1"/>
          </p:cNvPicPr>
          <p:nvPr/>
        </p:nvPicPr>
        <p:blipFill>
          <a:blip r:embed="rId2" cstate="print"/>
          <a:srcRect r="26044" b="-230"/>
          <a:stretch>
            <a:fillRect/>
          </a:stretch>
        </p:blipFill>
        <p:spPr>
          <a:xfrm rot="20421008">
            <a:off x="5857292" y="4737497"/>
            <a:ext cx="2257372" cy="1590860"/>
          </a:xfrm>
          <a:prstGeom prst="rect">
            <a:avLst/>
          </a:prstGeom>
        </p:spPr>
      </p:pic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downlo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44871">
            <a:off x="1433600" y="2451775"/>
            <a:ext cx="2857500" cy="1600200"/>
          </a:xfrm>
          <a:prstGeom prst="rect">
            <a:avLst/>
          </a:prstGeom>
        </p:spPr>
      </p:pic>
      <p:pic>
        <p:nvPicPr>
          <p:cNvPr id="6" name="Immagine 5" descr="download (1).jpg"/>
          <p:cNvPicPr>
            <a:picLocks noChangeAspect="1"/>
          </p:cNvPicPr>
          <p:nvPr/>
        </p:nvPicPr>
        <p:blipFill>
          <a:blip r:embed="rId6" cstate="print"/>
          <a:srcRect b="26957"/>
          <a:stretch>
            <a:fillRect/>
          </a:stretch>
        </p:blipFill>
        <p:spPr>
          <a:xfrm rot="2507109">
            <a:off x="5367376" y="2437376"/>
            <a:ext cx="2015406" cy="2319177"/>
          </a:xfrm>
          <a:prstGeom prst="rect">
            <a:avLst/>
          </a:prstGeom>
        </p:spPr>
      </p:pic>
      <p:pic>
        <p:nvPicPr>
          <p:cNvPr id="7" name="Immagine 6" descr="1515151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4653136"/>
            <a:ext cx="2952328" cy="2073628"/>
          </a:xfrm>
          <a:prstGeom prst="rect">
            <a:avLst/>
          </a:prstGeom>
        </p:spPr>
      </p:pic>
      <p:pic>
        <p:nvPicPr>
          <p:cNvPr id="1026" name="Picture 2" descr="banner sport definitivo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19919" y="44624"/>
            <a:ext cx="6352481" cy="15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Logo UCI Castiglion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1772816"/>
            <a:ext cx="7668344" cy="7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casa rossa 2019 d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573016"/>
            <a:ext cx="1661264" cy="234888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2 eventi.jpg"/>
          <p:cNvPicPr>
            <a:picLocks noChangeAspect="1"/>
          </p:cNvPicPr>
          <p:nvPr/>
        </p:nvPicPr>
        <p:blipFill>
          <a:blip r:embed="rId5" cstate="print"/>
          <a:srcRect r="1079" b="51691"/>
          <a:stretch>
            <a:fillRect/>
          </a:stretch>
        </p:blipFill>
        <p:spPr>
          <a:xfrm>
            <a:off x="1331640" y="188640"/>
            <a:ext cx="6120680" cy="2232248"/>
          </a:xfrm>
          <a:prstGeom prst="rect">
            <a:avLst/>
          </a:prstGeom>
        </p:spPr>
      </p:pic>
      <p:pic>
        <p:nvPicPr>
          <p:cNvPr id="7" name="Immagine 6" descr="A2 eventi.jpg"/>
          <p:cNvPicPr>
            <a:picLocks noChangeAspect="1"/>
          </p:cNvPicPr>
          <p:nvPr/>
        </p:nvPicPr>
        <p:blipFill>
          <a:blip r:embed="rId5" cstate="print"/>
          <a:srcRect l="-178" t="74470"/>
          <a:stretch>
            <a:fillRect/>
          </a:stretch>
        </p:blipFill>
        <p:spPr>
          <a:xfrm>
            <a:off x="1331640" y="2425343"/>
            <a:ext cx="6408712" cy="1219681"/>
          </a:xfrm>
          <a:prstGeom prst="rect">
            <a:avLst/>
          </a:prstGeom>
        </p:spPr>
      </p:pic>
      <p:pic>
        <p:nvPicPr>
          <p:cNvPr id="6" name="Immagine 5" descr="orig_5d26ead51626b6.57647177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3789040"/>
            <a:ext cx="2105025" cy="2667000"/>
          </a:xfrm>
          <a:prstGeom prst="rect">
            <a:avLst/>
          </a:prstGeom>
        </p:spPr>
      </p:pic>
      <p:pic>
        <p:nvPicPr>
          <p:cNvPr id="10" name="Immagine 9" descr="locandina-paolo-belli-castiglione-della-pesca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3501007"/>
            <a:ext cx="2040927" cy="2882633"/>
          </a:xfrm>
          <a:prstGeom prst="rect">
            <a:avLst/>
          </a:prstGeom>
        </p:spPr>
      </p:pic>
      <p:pic>
        <p:nvPicPr>
          <p:cNvPr id="12" name="Immagine 11" descr="62352168_2290777794314259_3062869675609161728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3501008"/>
            <a:ext cx="1728192" cy="2498591"/>
          </a:xfrm>
          <a:prstGeom prst="rect">
            <a:avLst/>
          </a:prstGeom>
        </p:spPr>
      </p:pic>
      <p:pic>
        <p:nvPicPr>
          <p:cNvPr id="9" name="Immagine 8" descr="luglio-720x34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5589240"/>
            <a:ext cx="1851568" cy="874352"/>
          </a:xfrm>
          <a:prstGeom prst="rect">
            <a:avLst/>
          </a:prstGeom>
        </p:spPr>
      </p:pic>
      <p:pic>
        <p:nvPicPr>
          <p:cNvPr id="8" name="Immagine 7" descr="image.jpg"/>
          <p:cNvPicPr>
            <a:picLocks noChangeAspect="1"/>
          </p:cNvPicPr>
          <p:nvPr/>
        </p:nvPicPr>
        <p:blipFill>
          <a:blip r:embed="rId10" cstate="print"/>
          <a:srcRect t="21009" r="939" b="21009"/>
          <a:stretch>
            <a:fillRect/>
          </a:stretch>
        </p:blipFill>
        <p:spPr>
          <a:xfrm>
            <a:off x="5220072" y="5636676"/>
            <a:ext cx="1656184" cy="96938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300192" y="2204864"/>
            <a:ext cx="10081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Ottobre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6" name="Immagine 5" descr="locandina festa del cinema di mare 2019.jpg"/>
          <p:cNvPicPr>
            <a:picLocks noChangeAspect="1"/>
          </p:cNvPicPr>
          <p:nvPr/>
        </p:nvPicPr>
        <p:blipFill>
          <a:blip r:embed="rId4" cstate="print"/>
          <a:srcRect t="6766"/>
          <a:stretch>
            <a:fillRect/>
          </a:stretch>
        </p:blipFill>
        <p:spPr>
          <a:xfrm rot="985246">
            <a:off x="7130276" y="4119601"/>
            <a:ext cx="1668726" cy="1921023"/>
          </a:xfrm>
          <a:prstGeom prst="rect">
            <a:avLst/>
          </a:prstGeom>
        </p:spPr>
      </p:pic>
      <p:pic>
        <p:nvPicPr>
          <p:cNvPr id="8" name="Immagine 7" descr="locandina-Go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55733">
            <a:off x="7412599" y="2060751"/>
            <a:ext cx="1512168" cy="2162171"/>
          </a:xfrm>
          <a:prstGeom prst="rect">
            <a:avLst/>
          </a:prstGeom>
        </p:spPr>
      </p:pic>
      <p:pic>
        <p:nvPicPr>
          <p:cNvPr id="10" name="Immagine 9" descr="A3 eventi.jpg"/>
          <p:cNvPicPr>
            <a:picLocks noChangeAspect="1"/>
          </p:cNvPicPr>
          <p:nvPr/>
        </p:nvPicPr>
        <p:blipFill>
          <a:blip r:embed="rId6" cstate="print"/>
          <a:srcRect b="81938"/>
          <a:stretch>
            <a:fillRect/>
          </a:stretch>
        </p:blipFill>
        <p:spPr>
          <a:xfrm>
            <a:off x="1187624" y="332656"/>
            <a:ext cx="6297168" cy="1080120"/>
          </a:xfrm>
          <a:prstGeom prst="rect">
            <a:avLst/>
          </a:prstGeom>
        </p:spPr>
      </p:pic>
      <p:pic>
        <p:nvPicPr>
          <p:cNvPr id="11" name="Immagine 10" descr="A3 eventi.jpg"/>
          <p:cNvPicPr>
            <a:picLocks noChangeAspect="1"/>
          </p:cNvPicPr>
          <p:nvPr/>
        </p:nvPicPr>
        <p:blipFill>
          <a:blip r:embed="rId6" cstate="print"/>
          <a:srcRect t="30103"/>
          <a:stretch>
            <a:fillRect/>
          </a:stretch>
        </p:blipFill>
        <p:spPr>
          <a:xfrm>
            <a:off x="1043608" y="1988840"/>
            <a:ext cx="6297168" cy="4179976"/>
          </a:xfrm>
          <a:prstGeom prst="rect">
            <a:avLst/>
          </a:prstGeom>
        </p:spPr>
      </p:pic>
      <p:pic>
        <p:nvPicPr>
          <p:cNvPr id="5" name="Immagine 4" descr="locandinaA3-ldt2018-4da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2320" y="260647"/>
            <a:ext cx="1515866" cy="214162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187624" y="1547500"/>
            <a:ext cx="2511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Conferma </a:t>
            </a:r>
            <a:r>
              <a:rPr lang="it-IT" b="1" i="1" dirty="0" err="1" smtClean="0">
                <a:solidFill>
                  <a:srgbClr val="FF0000"/>
                </a:solidFill>
              </a:rPr>
              <a:t>iniziative…</a:t>
            </a:r>
            <a:r>
              <a:rPr lang="it-IT" b="1" i="1" dirty="0" smtClean="0">
                <a:solidFill>
                  <a:srgbClr val="FF0000"/>
                </a:solidFill>
              </a:rPr>
              <a:t>..</a:t>
            </a:r>
            <a:endParaRPr lang="it-IT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07704" y="18864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territorio: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Contratto affidato per 3 anni</a:t>
            </a:r>
            <a:endParaRPr lang="it-IT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Presentazione _31 5 19-003.jpg"/>
          <p:cNvPicPr>
            <a:picLocks noChangeAspect="1"/>
          </p:cNvPicPr>
          <p:nvPr/>
        </p:nvPicPr>
        <p:blipFill>
          <a:blip r:embed="rId4" cstate="print"/>
          <a:srcRect r="2254" b="7132"/>
          <a:stretch>
            <a:fillRect/>
          </a:stretch>
        </p:blipFill>
        <p:spPr>
          <a:xfrm>
            <a:off x="5364088" y="188640"/>
            <a:ext cx="3489617" cy="2520280"/>
          </a:xfrm>
          <a:prstGeom prst="rect">
            <a:avLst/>
          </a:prstGeom>
        </p:spPr>
      </p:pic>
      <p:pic>
        <p:nvPicPr>
          <p:cNvPr id="6" name="Immagine 5" descr="Presentazione _31 5 19-004.jpg"/>
          <p:cNvPicPr>
            <a:picLocks noChangeAspect="1"/>
          </p:cNvPicPr>
          <p:nvPr/>
        </p:nvPicPr>
        <p:blipFill>
          <a:blip r:embed="rId5" cstate="print"/>
          <a:srcRect r="2534" b="6667"/>
          <a:stretch>
            <a:fillRect/>
          </a:stretch>
        </p:blipFill>
        <p:spPr>
          <a:xfrm>
            <a:off x="1835696" y="2924944"/>
            <a:ext cx="3264430" cy="2376264"/>
          </a:xfrm>
          <a:prstGeom prst="rect">
            <a:avLst/>
          </a:prstGeom>
        </p:spPr>
      </p:pic>
      <p:pic>
        <p:nvPicPr>
          <p:cNvPr id="8" name="Immagine 7" descr="Presentazione _31 5 19-010.jpg"/>
          <p:cNvPicPr>
            <a:picLocks noChangeAspect="1"/>
          </p:cNvPicPr>
          <p:nvPr/>
        </p:nvPicPr>
        <p:blipFill>
          <a:blip r:embed="rId6" cstate="print"/>
          <a:srcRect l="4383" t="45789" r="1982" b="-134"/>
          <a:stretch>
            <a:fillRect/>
          </a:stretch>
        </p:blipFill>
        <p:spPr>
          <a:xfrm>
            <a:off x="1907704" y="1268760"/>
            <a:ext cx="2774598" cy="122413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691680" y="5589240"/>
            <a:ext cx="690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Revisione del portale turistico in armonia con </a:t>
            </a:r>
            <a:r>
              <a:rPr lang="it-IT" b="1" dirty="0" err="1" smtClean="0"/>
              <a:t>visittuscany.com</a:t>
            </a:r>
            <a:endParaRPr lang="it-IT" b="1" dirty="0"/>
          </a:p>
        </p:txBody>
      </p:sp>
      <p:pic>
        <p:nvPicPr>
          <p:cNvPr id="12" name="Immagine 11" descr="A4eLL8p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2708920"/>
            <a:ext cx="2304256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835696" y="4462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Affitti Sicuri: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Promozione accoglienza diffusa</a:t>
            </a:r>
            <a:endParaRPr lang="it-IT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9632" y="825961"/>
            <a:ext cx="7632848" cy="55553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in Toscana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00" b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Dal primo marzo 2019, infatti, anche chi affitta a fini turistici un immobile, o una parte di esso, adibito a civile abitazione deve, entro 30 giorni dell’avventura locazione, darne comunicazione indicando una serie di dati tra cui il numero degli alloggiati.</a:t>
            </a:r>
            <a:endParaRPr kumimoji="0" lang="it-IT" sz="5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500" i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500" i="1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  Sono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24.493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gli appartamenti per locazioni turistiche che si sono registrati sul portale della Regione Toscana </a:t>
            </a:r>
            <a:r>
              <a:rPr lang="it-IT" sz="1600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con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114.723</a:t>
            </a:r>
            <a:r>
              <a:rPr lang="it-IT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posti letto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della Maremma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provincia di Grosseto è divisa in tre ambiti turistici: Maremma Nord, Maremma Sud e </a:t>
            </a:r>
            <a:r>
              <a:rPr kumimoji="0" lang="it-IT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Amiata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che comprende anche il versante senese della montagna. </a:t>
            </a:r>
            <a:endParaRPr kumimoji="0" lang="it-IT" sz="5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00" i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14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Questi sono i numeri in dettaglio dei tre ambiti: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Maremma Nord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1.913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9.564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posti letto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Maremma Sud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1.126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5.396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posti letto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Amiata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80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421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posti letti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di Castiglione della Pescaia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  Sono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1.037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le comunicazioni registrate nel portale regionale, per un totale di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2.202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camere e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5.060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posti letto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6" name="Pentagono 5"/>
          <p:cNvSpPr/>
          <p:nvPr/>
        </p:nvSpPr>
        <p:spPr>
          <a:xfrm>
            <a:off x="1187624" y="2132856"/>
            <a:ext cx="504056" cy="21602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entagono 6"/>
          <p:cNvSpPr/>
          <p:nvPr/>
        </p:nvSpPr>
        <p:spPr>
          <a:xfrm>
            <a:off x="1187624" y="5661248"/>
            <a:ext cx="504056" cy="21602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475656" y="4627002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it-IT" dirty="0" smtClean="0"/>
              <a:t>Gli incontri informativi e divulgativi su tematiche di interesse collettivo nell'ambito turistico hanno anche lo scopo di creare uno spazio di confronto e di riflessione comune.</a:t>
            </a:r>
          </a:p>
          <a:p>
            <a:pPr lvl="0" algn="just">
              <a:buNone/>
            </a:pPr>
            <a:r>
              <a:rPr lang="it-IT" dirty="0" smtClean="0"/>
              <a:t>A conclusione del progetto verrà rilasciato a tutti i partecipanti un attestato che certificherà corsi e seminari svolti, dando conto del percorso formativo effettuato. 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2204864"/>
            <a:ext cx="7848872" cy="2160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Progetto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di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formazione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permanente 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per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valorizzare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promuovere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il territorio </a:t>
            </a: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ottimizzando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le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risorse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Umane</a:t>
            </a:r>
            <a:r>
              <a:rPr lang="de-DE" sz="2400" b="1" dirty="0" smtClea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in 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materia 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di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turismo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attraverso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corsi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specialistici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corsi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esperenziali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e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seminari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tenuti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24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da</a:t>
            </a:r>
            <a:r>
              <a:rPr lang="de-DE" sz="24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docenti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qualificati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completamente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gratuiti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</a:t>
            </a:r>
            <a:r>
              <a:rPr lang="de-DE" sz="24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aperti</a:t>
            </a:r>
            <a:r>
              <a:rPr lang="de-DE" sz="2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4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 tutti.</a:t>
            </a: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2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just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/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/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331640" y="260648"/>
            <a:ext cx="74168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e informazione operatori del turismo: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Potenziamento attività formativa “Patentino dell’ospitalità”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 di formazione  a sostegno delle imprese del commercio e del turismo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259632" y="1700808"/>
            <a:ext cx="3591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Patentino dell’ospitalità</a:t>
            </a:r>
            <a:endParaRPr lang="it-IT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Segnaposto testo 2"/>
          <p:cNvSpPr txBox="1">
            <a:spLocks/>
          </p:cNvSpPr>
          <p:nvPr/>
        </p:nvSpPr>
        <p:spPr>
          <a:xfrm>
            <a:off x="1115558" y="404664"/>
            <a:ext cx="7632906" cy="38884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CONOSCERE IL TERRITORIO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</a:t>
            </a: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spasso per il Borgo"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Visita guidata all'interno del borgo storico di Castiglione della Pescaia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"Eccellenze di arte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"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Visita guidata al Giardino di Ritorno di Rodolfo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Lacquaniti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Arte Contemporanea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15616" y="4221088"/>
            <a:ext cx="770485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83464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it-IT" sz="3200" b="1" i="1" dirty="0" smtClean="0"/>
              <a:t>"Vini della Maremma"</a:t>
            </a:r>
          </a:p>
          <a:p>
            <a:pPr marL="365760" lvl="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it-IT" sz="2800" dirty="0" smtClean="0"/>
              <a:t>Incontro con l'Associazione LA STRADA DEL VINO. Corso di avvicinamento alla produzione vitivinicola locale.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Segnaposto testo 2"/>
          <p:cNvSpPr txBox="1">
            <a:spLocks/>
          </p:cNvSpPr>
          <p:nvPr/>
        </p:nvSpPr>
        <p:spPr>
          <a:xfrm>
            <a:off x="1331640" y="1772816"/>
            <a:ext cx="7488832" cy="38884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Massa Marittima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Visita guidata alla città, storia ed arte.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Monterotondo: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Visita guidata al Parco delle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Biancane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 al </a:t>
            </a:r>
            <a:r>
              <a:rPr kumimoji="0" 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Geomuseo</a:t>
            </a: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MUBIA</a:t>
            </a:r>
            <a:endParaRPr kumimoji="0" lang="it-IT" sz="1600" b="1" i="1" u="none" strike="noStrike" kern="1200" cap="none" spc="0" normalizeH="0" baseline="0" noProof="0" dirty="0" smtClean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Arial" pitchFamily="18"/>
              <a:ea typeface="+mn-ea"/>
              <a:cs typeface="Tahoma" pitchFamily="2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Gavorrano:  </a:t>
            </a:r>
            <a:r>
              <a:rPr kumimoji="0" lang="it-IT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Visita guidata al Parco Minerario naturalistico e al Museo della Miniera.</a:t>
            </a:r>
            <a:endParaRPr kumimoji="0" lang="it-IT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339752" y="294637"/>
            <a:ext cx="5796194" cy="126215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Il TURISMO </a:t>
            </a:r>
            <a: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non ha confini.</a:t>
            </a:r>
            <a:b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Le bellezze dell'Ambito</a:t>
            </a:r>
            <a:endParaRPr kumimoji="0" lang="it-IT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Parentesi graffa chiusa 6"/>
          <p:cNvSpPr/>
          <p:nvPr/>
        </p:nvSpPr>
        <p:spPr>
          <a:xfrm>
            <a:off x="8244408" y="1916832"/>
            <a:ext cx="432048" cy="1944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 rot="16200000">
            <a:off x="7819137" y="2702144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(</a:t>
            </a:r>
            <a:r>
              <a:rPr lang="it-IT" b="1" i="1" dirty="0" smtClean="0">
                <a:solidFill>
                  <a:srgbClr val="FF0000"/>
                </a:solidFill>
                <a:latin typeface="Arial" pitchFamily="18"/>
                <a:cs typeface="Tahoma" pitchFamily="2"/>
              </a:rPr>
              <a:t>intera giornata)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Segnaposto testo 2"/>
          <p:cNvSpPr txBox="1">
            <a:spLocks/>
          </p:cNvSpPr>
          <p:nvPr/>
        </p:nvSpPr>
        <p:spPr>
          <a:xfrm>
            <a:off x="1115616" y="764704"/>
            <a:ext cx="7560840" cy="15841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“Software STAYTOUR”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Incontro con la Società HYKSOS. 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Guida all'utilizzo della piattaforma per la gestione </a:t>
            </a:r>
            <a:r>
              <a:rPr lang="it-IT" sz="2000" dirty="0" smtClean="0"/>
              <a:t>dati e imposta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843808" y="116632"/>
            <a:ext cx="3401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0" lvl="0" indent="-283464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it-IT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INNOVAZIONE</a:t>
            </a:r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1043608" y="2276872"/>
            <a:ext cx="7992888" cy="39604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“Crea, promuovi, integra: comunicazione digitale"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Incontro con FONDAZIONE SISTEMA TOSCANA, Dott.ssa Costanza Giovannini.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Guida alla promozione territoriale on-line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“Turismo </a:t>
            </a:r>
            <a:r>
              <a:rPr lang="it-IT" sz="3200" b="1" i="1" dirty="0" smtClean="0"/>
              <a:t>Accessibile”</a:t>
            </a:r>
            <a:endParaRPr kumimoji="0" lang="it-IT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Incontro con Associazione HANDY SUPERABILE.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Guida alla creazione di spazi per un vero turismo accessibile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259632" y="188640"/>
            <a:ext cx="748883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 strutturali:</a:t>
            </a:r>
          </a:p>
          <a:p>
            <a:endParaRPr lang="it-IT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Riqualificazione Via Roma</a:t>
            </a: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it-IT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€.   1.450.000,00</a:t>
            </a:r>
          </a:p>
          <a:p>
            <a:endParaRPr lang="it-IT" sz="2800" b="1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Ciclovia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Tirrenica</a:t>
            </a:r>
          </a:p>
          <a:p>
            <a:r>
              <a:rPr lang="it-IT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€.   2.300.000,00</a:t>
            </a:r>
          </a:p>
          <a:p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Riequilibrio e </a:t>
            </a:r>
            <a:r>
              <a:rPr lang="it-IT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ripascimento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arenile Castiglione della Pescaia </a:t>
            </a:r>
            <a:r>
              <a:rPr lang="it-IT" sz="1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fasi)</a:t>
            </a:r>
          </a:p>
          <a:p>
            <a:r>
              <a:rPr lang="it-IT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€. 11.500.000,00</a:t>
            </a:r>
          </a:p>
          <a:p>
            <a:endParaRPr lang="it-IT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Recupero e riequilibrio arenile Punta Ala</a:t>
            </a:r>
          </a:p>
          <a:p>
            <a:r>
              <a:rPr lang="it-IT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€.   5.100.000,00</a:t>
            </a:r>
          </a:p>
          <a:p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Sistemazione manti stradali </a:t>
            </a:r>
            <a:r>
              <a:rPr lang="it-IT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stradali</a:t>
            </a:r>
            <a:endParaRPr lang="it-IT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€.      500.000,00</a:t>
            </a:r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6381328"/>
            <a:ext cx="610285" cy="432000"/>
          </a:xfrm>
          <a:prstGeom prst="rect">
            <a:avLst/>
          </a:prstGeom>
        </p:spPr>
      </p:pic>
      <p:pic>
        <p:nvPicPr>
          <p:cNvPr id="9" name="Immagine 8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udit 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16632"/>
            <a:ext cx="7524328" cy="3096589"/>
          </a:xfrm>
          <a:prstGeom prst="rect">
            <a:avLst/>
          </a:prstGeom>
        </p:spPr>
      </p:pic>
      <p:pic>
        <p:nvPicPr>
          <p:cNvPr id="5" name="Immagine 4" descr="Audit 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3212976"/>
            <a:ext cx="3970538" cy="3429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292080" y="3390091"/>
            <a:ext cx="3412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Raccolta, elaborazione</a:t>
            </a:r>
          </a:p>
          <a:p>
            <a:r>
              <a:rPr lang="it-IT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e analisi di dati</a:t>
            </a:r>
            <a:endParaRPr lang="it-IT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ccia in giù 6"/>
          <p:cNvSpPr/>
          <p:nvPr/>
        </p:nvSpPr>
        <p:spPr>
          <a:xfrm>
            <a:off x="6516216" y="4365104"/>
            <a:ext cx="79208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121961" y="5013176"/>
            <a:ext cx="3842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del fenomeno turistico</a:t>
            </a:r>
          </a:p>
          <a:p>
            <a:pPr algn="ctr"/>
            <a:r>
              <a:rPr lang="it-IT" sz="16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Monitoraggio dell’attività di promozione</a:t>
            </a:r>
            <a:endParaRPr lang="it-IT" sz="16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animetria proget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0109" y="9376"/>
            <a:ext cx="8008395" cy="6804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5" name="Immagine 4" descr="planimetria progetto testat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620688"/>
            <a:ext cx="1152128" cy="165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1403648" y="1052736"/>
          <a:ext cx="7416825" cy="5013906"/>
        </p:xfrm>
        <a:graphic>
          <a:graphicData uri="http://schemas.openxmlformats.org/drawingml/2006/table">
            <a:tbl>
              <a:tblPr/>
              <a:tblGrid>
                <a:gridCol w="1204762"/>
                <a:gridCol w="787729"/>
                <a:gridCol w="1540707"/>
                <a:gridCol w="634239"/>
                <a:gridCol w="634239"/>
                <a:gridCol w="634239"/>
                <a:gridCol w="634239"/>
                <a:gridCol w="634239"/>
                <a:gridCol w="712432"/>
              </a:tblGrid>
              <a:tr h="1393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Regione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Provincia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Comune</a:t>
                      </a:r>
                    </a:p>
                  </a:txBody>
                  <a:tcPr marL="6766" marR="6766" marT="676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Arrivi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Presenze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93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Italiani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Stranieri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Italiani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Stranieri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RIMINI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Rimini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1.380.072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476.196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1.856.268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5.233.199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2.227.101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7.460.300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Cavallino Trepporti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175.794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590.401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766.195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1.116.957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5.145.005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6.261.962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Jesolo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517.786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718.342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1.236.128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2.227.949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3.305.125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5.533.074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San Michele al Tagliamento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227.648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491.889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719.537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1.487.000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3.646.279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5.133.279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Caorle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235.886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414.702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650.588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1.380.897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2.909.333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4.290.230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RIMINI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Riccione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765.921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113.169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879.090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3.015.512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614.806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3.630.318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FRIULI-VENEZIA GIULIA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UDINE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Lignano Sabbiadoro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257.553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433.601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691.154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1.270.473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2.303.461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3.573.934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RAVENNA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Cervia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689.556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95.229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784.785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2.984.289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554.817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3.539.106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FORLI'-CESENA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Cesenatico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474.411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92.343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566.754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2.816.080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613.142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3.429.222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CAMPANIA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NAPOLI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Sorrento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131.225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622.696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753.921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298.196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2.446.522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2.744.718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FERRARA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Comacchio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201.906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108.726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310.632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1.391.823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941.488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2.333.311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RIMINI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Bellaria-Igea Marina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323.897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71.610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395.507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1.777.241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450.475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2.227.716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PUGLIA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FOGGIA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Vieste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236.675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54.442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291.117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1.591.470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330.564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1.922.034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EMILIA-ROMAGNA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RIMINI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Cattolica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299.716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53.758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353.474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1.545.852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322.832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1.868.684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FRIULI-VENEZIA GIULIA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GORIZIA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Grado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73.764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228.862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302.626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354.257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1.044.003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1.398.260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VENEZIA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Chioggia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175.310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91.340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266.650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866.768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516.431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1.383.199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GROSSETO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Castiglione della Pescaia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152.537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73.666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226.203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846.224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514.637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1.360.861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CAMPANIA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NAPOLI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Forio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151.376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65.638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217.014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828.683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499.003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1.327.686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CAMPANIA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NAPOLI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Ischia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184.183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47.798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231.981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998.334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280.575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1.278.909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SARDEGNA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SASSARI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Arzachena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77.892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148.573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226.465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414.672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792.103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1.206.775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LIVORNO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San Vincenzo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85.747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78.593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164.340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465.307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679.826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1.145.133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GROSSETO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Orbetello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174.927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29.684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204.611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967.249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177.318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1.144.567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SARDEGNA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79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SASSARI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Alghero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99.613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197.929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297.542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322.362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806.057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1.128.419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LIVORNO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Bibbona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99.579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55.207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154.786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721.298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403.237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1.124.535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GROSSETO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Grosseto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211.878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38.120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249.998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916.994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203.981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1.120.975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SICILIA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MESSINA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Taormina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88.701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271.057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359.758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182.333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921.018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1.103.351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VENETO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ROVIGO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Rosolina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76.456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65.989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142.445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512.268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543.031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1.055.299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1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TOSCANA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LUCCA</a:t>
                      </a:r>
                    </a:p>
                  </a:txBody>
                  <a:tcPr marL="6766" marR="6766" marT="67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Viareggio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138.535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94.650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233.185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620.612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406.594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1.027.206</a:t>
                      </a:r>
                    </a:p>
                  </a:txBody>
                  <a:tcPr marL="6766" marR="6766" marT="67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1475656" y="251937"/>
            <a:ext cx="22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…ed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infine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magine 1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80728"/>
            <a:ext cx="1889223" cy="900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238349" y="251937"/>
            <a:ext cx="2590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VIESTE 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Ascoltare decidere migliorare 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9684" y="332656"/>
            <a:ext cx="7592795" cy="5179517"/>
          </a:xfrm>
          <a:prstGeom prst="rect">
            <a:avLst/>
          </a:prstGeom>
        </p:spPr>
      </p:pic>
      <p:pic>
        <p:nvPicPr>
          <p:cNvPr id="6" name="Immagine 5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6237312"/>
            <a:ext cx="661142" cy="468000"/>
          </a:xfrm>
          <a:prstGeom prst="rect">
            <a:avLst/>
          </a:prstGeom>
        </p:spPr>
      </p:pic>
      <p:pic>
        <p:nvPicPr>
          <p:cNvPr id="7" name="Immagine 6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6309320"/>
            <a:ext cx="906827" cy="432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95936" y="5445224"/>
            <a:ext cx="2650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smtClean="0">
                <a:solidFill>
                  <a:srgbClr val="0070C0"/>
                </a:solidFill>
                <a:latin typeface="Apple Chancery" pitchFamily="66" charset="0"/>
              </a:rPr>
              <a:t>Grazie</a:t>
            </a:r>
            <a:endParaRPr lang="it-IT" sz="7200" dirty="0">
              <a:solidFill>
                <a:srgbClr val="0070C0"/>
              </a:solidFill>
              <a:latin typeface="Apple Chancer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979712" y="332656"/>
          <a:ext cx="6480720" cy="1317733"/>
        </p:xfrm>
        <a:graphic>
          <a:graphicData uri="http://schemas.openxmlformats.org/drawingml/2006/table">
            <a:tbl>
              <a:tblPr/>
              <a:tblGrid>
                <a:gridCol w="784870"/>
                <a:gridCol w="1010367"/>
                <a:gridCol w="480711"/>
                <a:gridCol w="1090777"/>
                <a:gridCol w="495861"/>
                <a:gridCol w="825658"/>
                <a:gridCol w="928380"/>
                <a:gridCol w="864096"/>
              </a:tblGrid>
              <a:tr h="22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ARRIVI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3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866.980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831.873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334.257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497.616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35.107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266.535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253.884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99.077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154.807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12.651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1.133.515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-8,28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1.085.757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-10,74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433.334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652.423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47.758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7170" name="Rectangle 2"/>
          <p:cNvSpPr>
            <a:spLocks noChangeArrowheads="1"/>
          </p:cNvSpPr>
          <p:nvPr/>
        </p:nvSpPr>
        <p:spPr bwMode="auto">
          <a:xfrm rot="16200000">
            <a:off x="441122" y="1439198"/>
            <a:ext cx="2016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PROVINCIA</a:t>
            </a:r>
            <a:endParaRPr kumimoji="0" lang="it-IT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1907704" y="1700808"/>
          <a:ext cx="6552728" cy="1492738"/>
        </p:xfrm>
        <a:graphic>
          <a:graphicData uri="http://schemas.openxmlformats.org/drawingml/2006/table">
            <a:tbl>
              <a:tblPr/>
              <a:tblGrid>
                <a:gridCol w="864096"/>
                <a:gridCol w="1008112"/>
                <a:gridCol w="504056"/>
                <a:gridCol w="1080120"/>
                <a:gridCol w="504056"/>
                <a:gridCol w="864096"/>
                <a:gridCol w="936104"/>
                <a:gridCol w="792088"/>
              </a:tblGrid>
              <a:tr h="225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PRESENZE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4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2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4.389.034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4.069.643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1.075.960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2.993.683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319.391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1.519.451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1.421.924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409.612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1.012.312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97.527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5.908.485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+1,53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5.495.567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-5,64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1.485.572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4.005.995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416.918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1691680" y="3307954"/>
          <a:ext cx="6768752" cy="3002234"/>
        </p:xfrm>
        <a:graphic>
          <a:graphicData uri="http://schemas.openxmlformats.org/drawingml/2006/table">
            <a:tbl>
              <a:tblPr/>
              <a:tblGrid>
                <a:gridCol w="2808312"/>
                <a:gridCol w="936104"/>
                <a:gridCol w="648072"/>
                <a:gridCol w="792088"/>
                <a:gridCol w="936104"/>
                <a:gridCol w="648072"/>
              </a:tblGrid>
              <a:tr h="3710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100" b="1" dirty="0" smtClean="0">
                          <a:solidFill>
                            <a:srgbClr val="984806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PRESENZE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553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CASTIGLIONE DELLA PESCAIA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1.482.208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+8,85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118.503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1.600.711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+17,55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FOLLONICA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522.999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-11,69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113.730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636.729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+7,52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GAVORRANO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75.645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-10,36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9.019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84.664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-0,32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MASSA MARITTIMA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154.618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-20,53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4.181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158.799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-18,38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MONTEROTONDO MARITTIMO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13.190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+13,75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145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13.335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+15.00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MONTIERI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9.676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+20,47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1.277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10.953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+36,37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ROCCASTRADA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27.789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-36,66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5.912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33.701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-21,97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SCARLINO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295.967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+8,38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13.212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Calibri"/>
                          <a:cs typeface="Times New Roman"/>
                        </a:rPr>
                        <a:t>309.179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+13,22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AMBITO MAREMMA TOSCANA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2.582.092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265.979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2.817.741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PROVINCIA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5.495.567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-5,64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416.918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5.908.485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+1,53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Immagin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44529" y="4861155"/>
            <a:ext cx="3296356" cy="288031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ccia in su 11"/>
          <p:cNvSpPr/>
          <p:nvPr/>
        </p:nvSpPr>
        <p:spPr>
          <a:xfrm>
            <a:off x="5148064" y="6453336"/>
            <a:ext cx="576064" cy="216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195736" y="607169"/>
          <a:ext cx="6264696" cy="1317733"/>
        </p:xfrm>
        <a:graphic>
          <a:graphicData uri="http://schemas.openxmlformats.org/drawingml/2006/table">
            <a:tbl>
              <a:tblPr/>
              <a:tblGrid>
                <a:gridCol w="784870"/>
                <a:gridCol w="1010367"/>
                <a:gridCol w="653035"/>
                <a:gridCol w="1080120"/>
                <a:gridCol w="432048"/>
                <a:gridCol w="727804"/>
                <a:gridCol w="856372"/>
                <a:gridCol w="720080"/>
              </a:tblGrid>
              <a:tr h="22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ARRIVI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3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154.511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145.589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42.785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102.804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8.922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73.396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70.521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19.372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51.149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2.875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227.907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+0,66</a:t>
                      </a:r>
                      <a:endParaRPr lang="it-IT" sz="10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216.110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-4,55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62.157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153.953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11.797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15616" y="116632"/>
            <a:ext cx="3131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CASTIGLIONE DELLA PESCAIA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2220417" y="2085400"/>
          <a:ext cx="6312023" cy="1348722"/>
        </p:xfrm>
        <a:graphic>
          <a:graphicData uri="http://schemas.openxmlformats.org/drawingml/2006/table">
            <a:tbl>
              <a:tblPr/>
              <a:tblGrid>
                <a:gridCol w="785321"/>
                <a:gridCol w="1010947"/>
                <a:gridCol w="600594"/>
                <a:gridCol w="1091403"/>
                <a:gridCol w="496145"/>
                <a:gridCol w="741594"/>
                <a:gridCol w="820884"/>
                <a:gridCol w="765135"/>
              </a:tblGrid>
              <a:tr h="225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PRESENZE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4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 dirty="0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00"/>
                    </a:solidFill>
                  </a:tcPr>
                </a:tc>
              </a:tr>
              <a:tr h="225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1.038.087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946.008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181.783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764.225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92.0796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562.524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536.200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99.308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436.892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26.424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5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1.600.711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+17,55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1.482.208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+8,85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281.091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1.201.117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 smtClean="0">
                          <a:latin typeface="Calibri"/>
                          <a:ea typeface="Calibri"/>
                          <a:cs typeface="Times New Roman"/>
                        </a:rPr>
                        <a:t>118.503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4795929" y="3522174"/>
            <a:ext cx="114422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PRESENZE</a:t>
            </a:r>
            <a:endParaRPr lang="it-IT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53839" y="3522174"/>
            <a:ext cx="84189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ARRIVI</a:t>
            </a:r>
            <a:endParaRPr lang="it-IT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2699792" y="5085184"/>
          <a:ext cx="6096000" cy="1226820"/>
        </p:xfrm>
        <a:graphic>
          <a:graphicData uri="http://schemas.openxmlformats.org/drawingml/2006/table">
            <a:tbl>
              <a:tblPr/>
              <a:tblGrid>
                <a:gridCol w="3395983"/>
                <a:gridCol w="1340237"/>
                <a:gridCol w="1359780"/>
              </a:tblGrid>
              <a:tr h="243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Tipologia di strutture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2018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2019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Arial Narrow"/>
                          <a:ea typeface="Calibri"/>
                          <a:cs typeface="Tahoma"/>
                        </a:rPr>
                        <a:t>Strutture ricettive alberghiere ed extra alberghiere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719.263,20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761.647,20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Arial Narrow"/>
                          <a:ea typeface="Calibri"/>
                          <a:cs typeface="Tahoma"/>
                        </a:rPr>
                        <a:t>Affitti brevi 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41.023,50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39.403,07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1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Arial Narrow"/>
                          <a:ea typeface="Calibri"/>
                          <a:cs typeface="Tahoma"/>
                        </a:rPr>
                        <a:t>TOTALI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760.286,70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801.050,27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966625" y="5662989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IMPOSTA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endParaRPr lang="it-IT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SOGGIORNO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Grafico 13"/>
          <p:cNvGraphicFramePr/>
          <p:nvPr/>
        </p:nvGraphicFramePr>
        <p:xfrm>
          <a:off x="2195736" y="3573016"/>
          <a:ext cx="2304256" cy="137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/>
          <p:cNvGraphicFramePr/>
          <p:nvPr/>
        </p:nvGraphicFramePr>
        <p:xfrm>
          <a:off x="5868144" y="3573016"/>
          <a:ext cx="2304256" cy="136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Freccia in giù 15"/>
          <p:cNvSpPr/>
          <p:nvPr/>
        </p:nvSpPr>
        <p:spPr>
          <a:xfrm>
            <a:off x="5004048" y="26064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5" name="Immagine 4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5581496"/>
              </p:ext>
            </p:extLst>
          </p:nvPr>
        </p:nvGraphicFramePr>
        <p:xfrm>
          <a:off x="1475656" y="776312"/>
          <a:ext cx="6984776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20080"/>
                <a:gridCol w="2160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56753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Mese</a:t>
                      </a:r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% presenze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r"/>
                      <a:r>
                        <a:rPr lang="it-IT" sz="1600" b="1" i="1" dirty="0" err="1">
                          <a:solidFill>
                            <a:srgbClr val="C00000"/>
                          </a:solidFill>
                        </a:rPr>
                        <a:t>Var</a:t>
                      </a:r>
                      <a:r>
                        <a:rPr lang="it-IT" sz="1600" b="1" i="1" dirty="0">
                          <a:solidFill>
                            <a:srgbClr val="C00000"/>
                          </a:solidFill>
                        </a:rPr>
                        <a:t>. % ‘</a:t>
                      </a:r>
                      <a:r>
                        <a:rPr lang="it-IT" sz="1600" b="1" i="1" dirty="0" smtClean="0">
                          <a:solidFill>
                            <a:srgbClr val="C00000"/>
                          </a:solidFill>
                        </a:rPr>
                        <a:t>18/</a:t>
                      </a:r>
                      <a:r>
                        <a:rPr lang="it-IT" sz="1600" b="1" i="1" dirty="0">
                          <a:solidFill>
                            <a:srgbClr val="C00000"/>
                          </a:solidFill>
                        </a:rPr>
                        <a:t>’10</a:t>
                      </a:r>
                    </a:p>
                  </a:txBody>
                  <a:tcPr anchor="ctr">
                    <a:lnL w="12700" cmpd="sng">
                      <a:noFill/>
                    </a:lnL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2010</a:t>
                      </a:r>
                    </a:p>
                  </a:txBody>
                  <a:tcPr anchor="ctr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2018</a:t>
                      </a:r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it-IT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it-IT" sz="20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Gen</a:t>
                      </a:r>
                      <a:endParaRPr lang="it-IT" sz="20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+2,4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Feb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-13,6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Mar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+209,5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Apr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1,9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3,8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156,3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Mag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5,8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7,0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7,1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+34,4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Giu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12,5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15,7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14,6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16,9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14,9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+10,6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Lug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28,8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29,8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26,5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25,8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26,4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25,6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-3,5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Ago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33,0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34,2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32,7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31,5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30,9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30,3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-0,3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Set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11,2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13,5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12,9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13,2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+17,0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Ott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4,3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+40,2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-9,6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it-IT" sz="20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Dic</a:t>
                      </a:r>
                      <a:endParaRPr lang="it-IT" sz="20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20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0,1</a:t>
                      </a:r>
                    </a:p>
                  </a:txBody>
                  <a:tcPr marL="9525" marR="9525" marT="9525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it-IT" sz="20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it-IT" sz="20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it-IT" sz="2000" b="0" i="1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+31,8</a:t>
                      </a:r>
                      <a:endParaRPr lang="it-IT" sz="2000" b="0" i="1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120769" y="189801"/>
            <a:ext cx="7987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Stagionalità dei Flussi Turistici – Periodo 2010 - </a:t>
            </a:r>
            <a:r>
              <a:rPr lang="it-IT" sz="2200" b="1" cap="sm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</a:t>
            </a:r>
            <a:endParaRPr lang="it-IT" sz="2200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2267744" y="980728"/>
          <a:ext cx="6552728" cy="1454658"/>
        </p:xfrm>
        <a:graphic>
          <a:graphicData uri="http://schemas.openxmlformats.org/drawingml/2006/table">
            <a:tbl>
              <a:tblPr/>
              <a:tblGrid>
                <a:gridCol w="306650"/>
                <a:gridCol w="945671"/>
                <a:gridCol w="657973"/>
                <a:gridCol w="657973"/>
                <a:gridCol w="657973"/>
                <a:gridCol w="657973"/>
                <a:gridCol w="657973"/>
                <a:gridCol w="657973"/>
                <a:gridCol w="776505"/>
                <a:gridCol w="576064"/>
              </a:tblGrid>
              <a:tr h="15046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200" b="1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ENTRATA</a:t>
                      </a:r>
                      <a:endParaRPr lang="it-IT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PUNTA ALA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CASA MORA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3 DEL PADULE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158 COLLACCHIE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6788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&lt; 50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102.962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58,10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233.216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54,80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224.348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58,58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202.120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70,70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latin typeface="Arial Narrow"/>
                          <a:ea typeface="Calibri"/>
                          <a:cs typeface="Times New Roman"/>
                        </a:rPr>
                        <a:t>51-70  Km/h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63.174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35,65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150.645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35,40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148.040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38,66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67.955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23,77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71-90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10.211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5,76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35.510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8.34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10.190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13.673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4,78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&gt; 91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879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0,50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6.205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1,46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381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0,10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2.136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0,75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177.226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425.576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382.959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285.884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2267744" y="2564904"/>
          <a:ext cx="6552728" cy="1454658"/>
        </p:xfrm>
        <a:graphic>
          <a:graphicData uri="http://schemas.openxmlformats.org/drawingml/2006/table">
            <a:tbl>
              <a:tblPr/>
              <a:tblGrid>
                <a:gridCol w="288032"/>
                <a:gridCol w="936104"/>
                <a:gridCol w="720080"/>
                <a:gridCol w="648072"/>
                <a:gridCol w="720080"/>
                <a:gridCol w="576064"/>
                <a:gridCol w="720080"/>
                <a:gridCol w="576064"/>
                <a:gridCol w="749936"/>
                <a:gridCol w="618216"/>
              </a:tblGrid>
              <a:tr h="15046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200" b="1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USCITA</a:t>
                      </a:r>
                      <a:endParaRPr lang="it-IT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PUNTA ALA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CASA MORA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3 DEL PADULE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158 COLLACCHIE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6788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&lt; 50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110.866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59,37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119.570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30.43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148.678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41,42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121.877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48,28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51-70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69.695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37,32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215.460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64,84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196.013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54,61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114,219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45,24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71-90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5.887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3,15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47.483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12,09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13.775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3,84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15.185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6,01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&gt; 91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293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10.364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2,64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456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0,13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1.178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0,47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186.741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393.227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358.922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252.459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763688" y="5949280"/>
            <a:ext cx="331236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3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Rilevazioni: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Punta Ala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23/7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Casa Mora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23/7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SP 3 Padule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24/7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SP 158 </a:t>
            </a:r>
            <a:r>
              <a:rPr kumimoji="0" lang="it-IT" sz="105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Collacchie</a:t>
            </a:r>
            <a:r>
              <a:rPr lang="it-IT" sz="105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24/7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12998" y="548680"/>
            <a:ext cx="262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Rilevatori di velocità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691680" y="4005064"/>
            <a:ext cx="1032975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PUNTA ALA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563888" y="4005064"/>
            <a:ext cx="1109022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CASA MORA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364088" y="4005064"/>
            <a:ext cx="144206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SP 3 DEL PADULE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260558" y="4005064"/>
            <a:ext cx="1631922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SP 158 COLLACCHIE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Immagine 17" descr="SP 158 Collacchie uscita 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7" y="5085184"/>
            <a:ext cx="1040621" cy="792000"/>
          </a:xfrm>
          <a:prstGeom prst="rect">
            <a:avLst/>
          </a:prstGeom>
        </p:spPr>
      </p:pic>
      <p:pic>
        <p:nvPicPr>
          <p:cNvPr id="19" name="Immagine 18" descr="SP 158 Collacchie entrata O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4365104"/>
            <a:ext cx="1026730" cy="756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954564" y="3573016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1.191.349</a:t>
            </a:r>
            <a:endParaRPr lang="it-IT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54564" y="2031231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1.271.645</a:t>
            </a:r>
            <a:endParaRPr lang="it-IT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2" name="Immagine 21" descr="SP 3 del Padule entra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4293096"/>
            <a:ext cx="1050783" cy="792088"/>
          </a:xfrm>
          <a:prstGeom prst="rect">
            <a:avLst/>
          </a:prstGeom>
        </p:spPr>
      </p:pic>
      <p:pic>
        <p:nvPicPr>
          <p:cNvPr id="23" name="Immagine 22" descr="SP3 del Padule uscit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5085184"/>
            <a:ext cx="1080120" cy="813423"/>
          </a:xfrm>
          <a:prstGeom prst="rect">
            <a:avLst/>
          </a:prstGeom>
        </p:spPr>
      </p:pic>
      <p:pic>
        <p:nvPicPr>
          <p:cNvPr id="24" name="Immagine 23" descr="Casa Mora entr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4293096"/>
            <a:ext cx="1078298" cy="792000"/>
          </a:xfrm>
          <a:prstGeom prst="rect">
            <a:avLst/>
          </a:prstGeom>
        </p:spPr>
      </p:pic>
      <p:pic>
        <p:nvPicPr>
          <p:cNvPr id="25" name="Immagine 24" descr="Casa Mora uscit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5085184"/>
            <a:ext cx="1080120" cy="847479"/>
          </a:xfrm>
          <a:prstGeom prst="rect">
            <a:avLst/>
          </a:prstGeom>
        </p:spPr>
      </p:pic>
      <p:pic>
        <p:nvPicPr>
          <p:cNvPr id="26" name="Immagine 25" descr="Punta Ala entra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1680" y="4365104"/>
            <a:ext cx="1027117" cy="756000"/>
          </a:xfrm>
          <a:prstGeom prst="rect">
            <a:avLst/>
          </a:prstGeom>
        </p:spPr>
      </p:pic>
      <p:pic>
        <p:nvPicPr>
          <p:cNvPr id="27" name="Immagine 26" descr="Punta Ala uscit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91680" y="5085184"/>
            <a:ext cx="1028028" cy="792000"/>
          </a:xfrm>
          <a:prstGeom prst="rect">
            <a:avLst/>
          </a:prstGeom>
        </p:spPr>
      </p:pic>
      <p:pic>
        <p:nvPicPr>
          <p:cNvPr id="28" name="Immagine 27" descr="logo castiglionesicur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88224" y="188640"/>
            <a:ext cx="1800200" cy="48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Usc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16632"/>
            <a:ext cx="5082879" cy="666936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10847" y="980728"/>
            <a:ext cx="198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+40.763,57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56091" y="1988840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+276.568,76</a:t>
            </a:r>
            <a:endParaRPr lang="it-IT" sz="2800" b="1" dirty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732240" y="692696"/>
            <a:ext cx="232621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Imposta di soggiorno</a:t>
            </a:r>
            <a:endParaRPr lang="it-IT" sz="1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092280" y="1706905"/>
            <a:ext cx="16401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Spese turismo</a:t>
            </a:r>
            <a:endParaRPr lang="it-IT" sz="1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31640" y="2132856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COSTRUIAMO IL PROGETTO </a:t>
            </a:r>
          </a:p>
          <a:p>
            <a:pPr algn="ctr"/>
            <a:r>
              <a:rPr lang="it-IT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“TURISMO 2020”</a:t>
            </a:r>
            <a:endParaRPr lang="it-IT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1100</TotalTime>
  <Words>1566</Words>
  <Application>Microsoft Office PowerPoint</Application>
  <PresentationFormat>Presentazione su schermo (4:3)</PresentationFormat>
  <Paragraphs>835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Solstizio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g.farnetani</dc:creator>
  <cp:lastModifiedBy>g.farnetani</cp:lastModifiedBy>
  <cp:revision>378</cp:revision>
  <dcterms:created xsi:type="dcterms:W3CDTF">2019-10-31T07:54:50Z</dcterms:created>
  <dcterms:modified xsi:type="dcterms:W3CDTF">2020-01-09T07:25:55Z</dcterms:modified>
</cp:coreProperties>
</file>