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34"/>
  </p:notesMasterIdLst>
  <p:sldIdLst>
    <p:sldId id="256" r:id="rId2"/>
    <p:sldId id="294" r:id="rId3"/>
    <p:sldId id="358" r:id="rId4"/>
    <p:sldId id="319" r:id="rId5"/>
    <p:sldId id="320" r:id="rId6"/>
    <p:sldId id="361" r:id="rId7"/>
    <p:sldId id="312" r:id="rId8"/>
    <p:sldId id="357" r:id="rId9"/>
    <p:sldId id="322" r:id="rId10"/>
    <p:sldId id="323" r:id="rId11"/>
    <p:sldId id="347" r:id="rId12"/>
    <p:sldId id="348" r:id="rId13"/>
    <p:sldId id="349" r:id="rId14"/>
    <p:sldId id="350" r:id="rId15"/>
    <p:sldId id="351" r:id="rId16"/>
    <p:sldId id="336" r:id="rId17"/>
    <p:sldId id="359" r:id="rId18"/>
    <p:sldId id="339" r:id="rId19"/>
    <p:sldId id="338" r:id="rId20"/>
    <p:sldId id="355" r:id="rId21"/>
    <p:sldId id="353" r:id="rId22"/>
    <p:sldId id="354" r:id="rId23"/>
    <p:sldId id="340" r:id="rId24"/>
    <p:sldId id="345" r:id="rId25"/>
    <p:sldId id="333" r:id="rId26"/>
    <p:sldId id="334" r:id="rId27"/>
    <p:sldId id="335" r:id="rId28"/>
    <p:sldId id="306" r:id="rId29"/>
    <p:sldId id="304" r:id="rId30"/>
    <p:sldId id="303" r:id="rId31"/>
    <p:sldId id="362" r:id="rId32"/>
    <p:sldId id="360" r:id="rId33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3399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19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Cartel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Cartel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chart>
    <c:plotArea>
      <c:layout/>
      <c:pieChart>
        <c:varyColors val="1"/>
        <c:ser>
          <c:idx val="0"/>
          <c:order val="0"/>
          <c:cat>
            <c:strRef>
              <c:f>Foglio1!$A$1:$C$1</c:f>
              <c:strCache>
                <c:ptCount val="3"/>
                <c:pt idx="0">
                  <c:v>Alberghiere</c:v>
                </c:pt>
                <c:pt idx="1">
                  <c:v>Extra alberghiere</c:v>
                </c:pt>
                <c:pt idx="2">
                  <c:v>Affitti brevi</c:v>
                </c:pt>
              </c:strCache>
            </c:strRef>
          </c:cat>
          <c:val>
            <c:numRef>
              <c:f>Foglio1!$A$2:$C$2</c:f>
              <c:numCache>
                <c:formatCode>#,##0</c:formatCode>
                <c:ptCount val="3"/>
                <c:pt idx="0">
                  <c:v>276239</c:v>
                </c:pt>
                <c:pt idx="1">
                  <c:v>1150514</c:v>
                </c:pt>
                <c:pt idx="2">
                  <c:v>116400</c:v>
                </c:pt>
              </c:numCache>
            </c:numRef>
          </c:val>
        </c:ser>
        <c:firstSliceAng val="0"/>
      </c:pieChart>
    </c:plotArea>
    <c:legend>
      <c:legendPos val="r"/>
      <c:layout/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chart>
    <c:plotArea>
      <c:layout/>
      <c:pieChart>
        <c:varyColors val="1"/>
        <c:ser>
          <c:idx val="0"/>
          <c:order val="0"/>
          <c:cat>
            <c:strRef>
              <c:f>Foglio1!$A$1:$C$1</c:f>
              <c:strCache>
                <c:ptCount val="3"/>
                <c:pt idx="0">
                  <c:v>Alberghiere</c:v>
                </c:pt>
                <c:pt idx="1">
                  <c:v>Extra alberghiere</c:v>
                </c:pt>
                <c:pt idx="2">
                  <c:v>Affitti brevi</c:v>
                </c:pt>
              </c:strCache>
            </c:strRef>
          </c:cat>
          <c:val>
            <c:numRef>
              <c:f>Foglio1!$A$2:$C$2</c:f>
              <c:numCache>
                <c:formatCode>#,##0</c:formatCode>
                <c:ptCount val="3"/>
                <c:pt idx="0">
                  <c:v>276239</c:v>
                </c:pt>
                <c:pt idx="1">
                  <c:v>1150514</c:v>
                </c:pt>
                <c:pt idx="2">
                  <c:v>116400</c:v>
                </c:pt>
              </c:numCache>
            </c:numRef>
          </c:val>
        </c:ser>
        <c:firstSliceAng val="0"/>
      </c:pieChart>
    </c:plotArea>
    <c:legend>
      <c:legendPos val="r"/>
      <c:layout/>
    </c:legend>
    <c:plotVisOnly val="1"/>
  </c:chart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40DF2D-9E1A-48D6-9127-B3559F3DDEC9}" type="datetimeFigureOut">
              <a:rPr lang="it-IT" smtClean="0"/>
              <a:pPr/>
              <a:t>09/01/2020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A45D70-24D5-4614-A54A-C872E5796423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45D70-24D5-4614-A54A-C872E5796423}" type="slidenum">
              <a:rPr lang="it-IT" smtClean="0"/>
              <a:pPr/>
              <a:t>1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olo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22" name="Sottotitolo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07B682E-E68C-4CAF-BDCB-11DC168015EC}" type="datetimeFigureOut">
              <a:rPr lang="it-IT" smtClean="0"/>
              <a:pPr/>
              <a:t>09/01/2020</a:t>
            </a:fld>
            <a:endParaRPr lang="it-IT"/>
          </a:p>
        </p:txBody>
      </p:sp>
      <p:sp>
        <p:nvSpPr>
          <p:cNvPr id="20" name="Segnaposto piè di pagina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10" name="Segnaposto numero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CD779E4-D546-44ED-B8CC-4FE7BA905CEE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8" name="Ovale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e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07B682E-E68C-4CAF-BDCB-11DC168015EC}" type="datetimeFigureOut">
              <a:rPr lang="it-IT" smtClean="0"/>
              <a:pPr/>
              <a:t>09/01/2020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CD779E4-D546-44ED-B8CC-4FE7BA905CE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07B682E-E68C-4CAF-BDCB-11DC168015EC}" type="datetimeFigureOut">
              <a:rPr lang="it-IT" smtClean="0"/>
              <a:pPr/>
              <a:t>09/01/2020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CD779E4-D546-44ED-B8CC-4FE7BA905CE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07B682E-E68C-4CAF-BDCB-11DC168015EC}" type="datetimeFigureOut">
              <a:rPr lang="it-IT" smtClean="0"/>
              <a:pPr/>
              <a:t>09/01/2020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CD779E4-D546-44ED-B8CC-4FE7BA905CE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07B682E-E68C-4CAF-BDCB-11DC168015EC}" type="datetimeFigureOut">
              <a:rPr lang="it-IT" smtClean="0"/>
              <a:pPr/>
              <a:t>09/01/2020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CD779E4-D546-44ED-B8CC-4FE7BA905CEE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0" name="Rettangolo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e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e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07B682E-E68C-4CAF-BDCB-11DC168015EC}" type="datetimeFigureOut">
              <a:rPr lang="it-IT" smtClean="0"/>
              <a:pPr/>
              <a:t>09/01/2020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CD779E4-D546-44ED-B8CC-4FE7BA905CE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07B682E-E68C-4CAF-BDCB-11DC168015EC}" type="datetimeFigureOut">
              <a:rPr lang="it-IT" smtClean="0"/>
              <a:pPr/>
              <a:t>09/01/2020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CD779E4-D546-44ED-B8CC-4FE7BA905CE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07B682E-E68C-4CAF-BDCB-11DC168015EC}" type="datetimeFigureOut">
              <a:rPr lang="it-IT" smtClean="0"/>
              <a:pPr/>
              <a:t>09/01/2020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CD779E4-D546-44ED-B8CC-4FE7BA905CE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07B682E-E68C-4CAF-BDCB-11DC168015EC}" type="datetimeFigureOut">
              <a:rPr lang="it-IT" smtClean="0"/>
              <a:pPr/>
              <a:t>09/01/2020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CD779E4-D546-44ED-B8CC-4FE7BA905CEE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6" name="Rettangolo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07B682E-E68C-4CAF-BDCB-11DC168015EC}" type="datetimeFigureOut">
              <a:rPr lang="it-IT" smtClean="0"/>
              <a:pPr/>
              <a:t>09/01/2020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CD779E4-D546-44ED-B8CC-4FE7BA905CE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07B682E-E68C-4CAF-BDCB-11DC168015EC}" type="datetimeFigureOut">
              <a:rPr lang="it-IT" smtClean="0"/>
              <a:pPr/>
              <a:t>09/01/2020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CD779E4-D546-44ED-B8CC-4FE7BA905CEE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8" name="Rettangolo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it-IT" smtClean="0"/>
              <a:t>Fare clic sull'icona per inserire un'immagine</a:t>
            </a:r>
            <a:endParaRPr kumimoji="0" lang="en-US" dirty="0"/>
          </a:p>
        </p:txBody>
      </p:sp>
      <p:sp>
        <p:nvSpPr>
          <p:cNvPr id="9" name="Elaborazione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Elaborazione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orta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e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Anello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ttangolo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Segnaposto titolo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9" name="Segnaposto testo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24" name="Segnaposto data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E07B682E-E68C-4CAF-BDCB-11DC168015EC}" type="datetimeFigureOut">
              <a:rPr lang="it-IT" smtClean="0"/>
              <a:pPr/>
              <a:t>09/01/2020</a:t>
            </a:fld>
            <a:endParaRPr lang="it-IT"/>
          </a:p>
        </p:txBody>
      </p:sp>
      <p:sp>
        <p:nvSpPr>
          <p:cNvPr id="10" name="Segnaposto piè di pagina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it-IT"/>
          </a:p>
        </p:txBody>
      </p:sp>
      <p:sp>
        <p:nvSpPr>
          <p:cNvPr id="22" name="Segnaposto numero diapositiva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ACD779E4-D546-44ED-B8CC-4FE7BA905CEE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5" name="Rettangolo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4.gif"/><Relationship Id="rId7" Type="http://schemas.openxmlformats.org/officeDocument/2006/relationships/image" Target="../media/image3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Relationship Id="rId9" Type="http://schemas.openxmlformats.org/officeDocument/2006/relationships/image" Target="../media/image32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3.jpeg"/><Relationship Id="rId7" Type="http://schemas.openxmlformats.org/officeDocument/2006/relationships/image" Target="../media/image3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10" Type="http://schemas.openxmlformats.org/officeDocument/2006/relationships/image" Target="../media/image39.jpeg"/><Relationship Id="rId4" Type="http://schemas.openxmlformats.org/officeDocument/2006/relationships/image" Target="../media/image34.jpeg"/><Relationship Id="rId9" Type="http://schemas.openxmlformats.org/officeDocument/2006/relationships/image" Target="../media/image38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4.gif"/><Relationship Id="rId7" Type="http://schemas.openxmlformats.org/officeDocument/2006/relationships/image" Target="../media/image4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4.gif"/><Relationship Id="rId7" Type="http://schemas.openxmlformats.org/officeDocument/2006/relationships/image" Target="../media/image4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Relationship Id="rId9" Type="http://schemas.openxmlformats.org/officeDocument/2006/relationships/image" Target="../media/image39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image" Target="../media/image49.jpeg"/><Relationship Id="rId7" Type="http://schemas.openxmlformats.org/officeDocument/2006/relationships/image" Target="../media/image51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png"/><Relationship Id="rId11" Type="http://schemas.openxmlformats.org/officeDocument/2006/relationships/image" Target="../media/image55.png"/><Relationship Id="rId5" Type="http://schemas.openxmlformats.org/officeDocument/2006/relationships/image" Target="../media/image4.gif"/><Relationship Id="rId10" Type="http://schemas.openxmlformats.org/officeDocument/2006/relationships/image" Target="../media/image54.jpeg"/><Relationship Id="rId4" Type="http://schemas.openxmlformats.org/officeDocument/2006/relationships/image" Target="../media/image3.png"/><Relationship Id="rId9" Type="http://schemas.openxmlformats.org/officeDocument/2006/relationships/image" Target="../media/image5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7" Type="http://schemas.openxmlformats.org/officeDocument/2006/relationships/image" Target="../media/image60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.jpeg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1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gif"/><Relationship Id="rId7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10" Type="http://schemas.openxmlformats.org/officeDocument/2006/relationships/image" Target="../media/image11.pn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jpeg"/><Relationship Id="rId3" Type="http://schemas.openxmlformats.org/officeDocument/2006/relationships/image" Target="../media/image3.png"/><Relationship Id="rId7" Type="http://schemas.openxmlformats.org/officeDocument/2006/relationships/image" Target="../media/image65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4.gif"/><Relationship Id="rId9" Type="http://schemas.openxmlformats.org/officeDocument/2006/relationships/image" Target="../media/image6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eg"/><Relationship Id="rId3" Type="http://schemas.openxmlformats.org/officeDocument/2006/relationships/image" Target="../media/image3.png"/><Relationship Id="rId7" Type="http://schemas.openxmlformats.org/officeDocument/2006/relationships/image" Target="../media/image71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0.jpeg"/><Relationship Id="rId5" Type="http://schemas.openxmlformats.org/officeDocument/2006/relationships/image" Target="../media/image69.jpeg"/><Relationship Id="rId10" Type="http://schemas.openxmlformats.org/officeDocument/2006/relationships/image" Target="../media/image74.jpeg"/><Relationship Id="rId4" Type="http://schemas.openxmlformats.org/officeDocument/2006/relationships/image" Target="../media/image4.gif"/><Relationship Id="rId9" Type="http://schemas.openxmlformats.org/officeDocument/2006/relationships/image" Target="../media/image7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7" Type="http://schemas.openxmlformats.org/officeDocument/2006/relationships/image" Target="../media/image7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7.jpeg"/><Relationship Id="rId5" Type="http://schemas.openxmlformats.org/officeDocument/2006/relationships/image" Target="../media/image76.jpeg"/><Relationship Id="rId4" Type="http://schemas.openxmlformats.org/officeDocument/2006/relationships/image" Target="../media/image7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7" Type="http://schemas.openxmlformats.org/officeDocument/2006/relationships/image" Target="../media/image8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1.jpeg"/><Relationship Id="rId5" Type="http://schemas.openxmlformats.org/officeDocument/2006/relationships/image" Target="../media/image80.jpeg"/><Relationship Id="rId4" Type="http://schemas.openxmlformats.org/officeDocument/2006/relationships/image" Target="../media/image7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4.jpeg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4.gif"/><Relationship Id="rId7" Type="http://schemas.openxmlformats.org/officeDocument/2006/relationships/image" Target="../media/image18.jpeg"/><Relationship Id="rId12" Type="http://schemas.openxmlformats.org/officeDocument/2006/relationships/image" Target="../media/image2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11" Type="http://schemas.openxmlformats.org/officeDocument/2006/relationships/image" Target="../media/image22.jpeg"/><Relationship Id="rId5" Type="http://schemas.openxmlformats.org/officeDocument/2006/relationships/image" Target="../media/image16.jpeg"/><Relationship Id="rId10" Type="http://schemas.openxmlformats.org/officeDocument/2006/relationships/image" Target="../media/image21.jpeg"/><Relationship Id="rId4" Type="http://schemas.openxmlformats.org/officeDocument/2006/relationships/image" Target="../media/image15.jpeg"/><Relationship Id="rId9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 descr="Locandina Il Turismo delle Idee testat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 descr="G20s Castiglione 2019 logo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057661" y="6381376"/>
            <a:ext cx="906827" cy="432000"/>
          </a:xfrm>
          <a:prstGeom prst="rect">
            <a:avLst/>
          </a:prstGeom>
        </p:spPr>
      </p:pic>
      <p:pic>
        <p:nvPicPr>
          <p:cNvPr id="5" name="Immagine 4" descr="Ambiti.jpg"/>
          <p:cNvPicPr>
            <a:picLocks noChangeAspect="1"/>
          </p:cNvPicPr>
          <p:nvPr/>
        </p:nvPicPr>
        <p:blipFill>
          <a:blip r:embed="rId3" cstate="print"/>
          <a:srcRect l="2580" t="12523" b="10007"/>
          <a:stretch>
            <a:fillRect/>
          </a:stretch>
        </p:blipFill>
        <p:spPr>
          <a:xfrm>
            <a:off x="1115616" y="3717032"/>
            <a:ext cx="6948264" cy="2937542"/>
          </a:xfrm>
          <a:prstGeom prst="rect">
            <a:avLst/>
          </a:prstGeom>
        </p:spPr>
      </p:pic>
      <p:pic>
        <p:nvPicPr>
          <p:cNvPr id="4" name="Immagine 3" descr="Sistema regionale PT.jpg"/>
          <p:cNvPicPr>
            <a:picLocks noChangeAspect="1"/>
          </p:cNvPicPr>
          <p:nvPr/>
        </p:nvPicPr>
        <p:blipFill>
          <a:blip r:embed="rId4" cstate="print"/>
          <a:srcRect l="1176" t="4574" r="1176" b="6986"/>
          <a:stretch>
            <a:fillRect/>
          </a:stretch>
        </p:blipFill>
        <p:spPr>
          <a:xfrm>
            <a:off x="1115616" y="44623"/>
            <a:ext cx="7927448" cy="3708000"/>
          </a:xfrm>
          <a:prstGeom prst="rect">
            <a:avLst/>
          </a:prstGeom>
        </p:spPr>
      </p:pic>
      <p:pic>
        <p:nvPicPr>
          <p:cNvPr id="9" name="Immagine 8" descr="download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80311" y="6345376"/>
            <a:ext cx="661142" cy="46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downloa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80311" y="6345376"/>
            <a:ext cx="661142" cy="468000"/>
          </a:xfrm>
          <a:prstGeom prst="rect">
            <a:avLst/>
          </a:prstGeom>
        </p:spPr>
      </p:pic>
      <p:pic>
        <p:nvPicPr>
          <p:cNvPr id="3" name="Immagine 2" descr="G20s Castiglione 2019 logo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57661" y="6381376"/>
            <a:ext cx="906827" cy="432000"/>
          </a:xfrm>
          <a:prstGeom prst="rect">
            <a:avLst/>
          </a:prstGeom>
        </p:spPr>
      </p:pic>
      <p:pic>
        <p:nvPicPr>
          <p:cNvPr id="4" name="Immagine 3" descr="MACROAZIONI-00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31640" y="116632"/>
            <a:ext cx="3519999" cy="1980000"/>
          </a:xfrm>
          <a:prstGeom prst="rect">
            <a:avLst/>
          </a:prstGeom>
        </p:spPr>
      </p:pic>
      <p:pic>
        <p:nvPicPr>
          <p:cNvPr id="5" name="Immagine 4" descr="MACROAZIONI-00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148064" y="116632"/>
            <a:ext cx="3519999" cy="1980000"/>
          </a:xfrm>
          <a:prstGeom prst="rect">
            <a:avLst/>
          </a:prstGeom>
        </p:spPr>
      </p:pic>
      <p:pic>
        <p:nvPicPr>
          <p:cNvPr id="6" name="Immagine 5" descr="MACROAZIONI-003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331640" y="2241088"/>
            <a:ext cx="3519999" cy="1980000"/>
          </a:xfrm>
          <a:prstGeom prst="rect">
            <a:avLst/>
          </a:prstGeom>
        </p:spPr>
      </p:pic>
      <p:pic>
        <p:nvPicPr>
          <p:cNvPr id="7" name="Immagine 6" descr="MACROAZIONI-004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148064" y="2241088"/>
            <a:ext cx="3519999" cy="1980000"/>
          </a:xfrm>
          <a:prstGeom prst="rect">
            <a:avLst/>
          </a:prstGeom>
        </p:spPr>
      </p:pic>
      <p:pic>
        <p:nvPicPr>
          <p:cNvPr id="8" name="Immagine 7" descr="MACROAZIONI-005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340033" y="4329320"/>
            <a:ext cx="3519999" cy="1980000"/>
          </a:xfrm>
          <a:prstGeom prst="rect">
            <a:avLst/>
          </a:prstGeom>
        </p:spPr>
      </p:pic>
      <p:pic>
        <p:nvPicPr>
          <p:cNvPr id="9" name="Immagine 8" descr="MACROAZIONI-006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148064" y="4329320"/>
            <a:ext cx="3519999" cy="198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G20s Castiglione 2019 logo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057661" y="6381376"/>
            <a:ext cx="906827" cy="432000"/>
          </a:xfrm>
          <a:prstGeom prst="rect">
            <a:avLst/>
          </a:prstGeom>
        </p:spPr>
      </p:pic>
      <p:pic>
        <p:nvPicPr>
          <p:cNvPr id="5" name="Immagine 4" descr="G20s_BALZAN_SintesiTavoliTurismoBalneareAmbiente-00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08553" y="4092853"/>
            <a:ext cx="6531799" cy="2360483"/>
          </a:xfrm>
          <a:prstGeom prst="rect">
            <a:avLst/>
          </a:prstGeom>
        </p:spPr>
      </p:pic>
      <p:pic>
        <p:nvPicPr>
          <p:cNvPr id="7" name="Immagine 6" descr="G20s_BALZAN_SintesiTavoliTurismoBalneareAmbiente-00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59632" y="116632"/>
            <a:ext cx="6120680" cy="2057098"/>
          </a:xfrm>
          <a:prstGeom prst="rect">
            <a:avLst/>
          </a:prstGeom>
        </p:spPr>
      </p:pic>
      <p:pic>
        <p:nvPicPr>
          <p:cNvPr id="4" name="Immagine 3" descr="G20s_BALZAN_SintesiTavoliTurismoBalneareAmbiente-00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164288" y="44624"/>
            <a:ext cx="1800000" cy="783129"/>
          </a:xfrm>
          <a:prstGeom prst="rect">
            <a:avLst/>
          </a:prstGeom>
        </p:spPr>
      </p:pic>
      <p:pic>
        <p:nvPicPr>
          <p:cNvPr id="6" name="Immagine 5" descr="G20s_BALZAN_SintesiTavoliTurismoBalneareAmbiente-003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695376" y="2060848"/>
            <a:ext cx="6269112" cy="2075561"/>
          </a:xfrm>
          <a:prstGeom prst="rect">
            <a:avLst/>
          </a:prstGeom>
        </p:spPr>
      </p:pic>
      <p:pic>
        <p:nvPicPr>
          <p:cNvPr id="2" name="Immagine 1" descr="download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380311" y="6345376"/>
            <a:ext cx="661142" cy="468000"/>
          </a:xfrm>
          <a:prstGeom prst="rect">
            <a:avLst/>
          </a:prstGeom>
        </p:spPr>
      </p:pic>
      <p:pic>
        <p:nvPicPr>
          <p:cNvPr id="8" name="Immagine 7" descr="Logo-Spunta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043608" y="4869160"/>
            <a:ext cx="295373" cy="305763"/>
          </a:xfrm>
          <a:prstGeom prst="rect">
            <a:avLst/>
          </a:prstGeom>
        </p:spPr>
      </p:pic>
      <p:pic>
        <p:nvPicPr>
          <p:cNvPr id="9" name="Immagine 8" descr="Spunta Verde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339752" y="3501008"/>
            <a:ext cx="360040" cy="360040"/>
          </a:xfrm>
          <a:prstGeom prst="rect">
            <a:avLst/>
          </a:prstGeom>
        </p:spPr>
      </p:pic>
      <p:pic>
        <p:nvPicPr>
          <p:cNvPr id="10" name="Immagine 9" descr="Spunta.jpg"/>
          <p:cNvPicPr>
            <a:picLocks noChangeAspect="1"/>
          </p:cNvPicPr>
          <p:nvPr/>
        </p:nvPicPr>
        <p:blipFill>
          <a:blip r:embed="rId10" cstate="print"/>
          <a:srcRect l="17880" t="16724" r="10601" b="24743"/>
          <a:stretch>
            <a:fillRect/>
          </a:stretch>
        </p:blipFill>
        <p:spPr>
          <a:xfrm>
            <a:off x="1043608" y="1484784"/>
            <a:ext cx="360040" cy="315035"/>
          </a:xfrm>
          <a:prstGeom prst="rect">
            <a:avLst/>
          </a:prstGeom>
        </p:spPr>
      </p:pic>
      <p:pic>
        <p:nvPicPr>
          <p:cNvPr id="11" name="Immagine 10" descr="Spunta.jpg"/>
          <p:cNvPicPr>
            <a:picLocks noChangeAspect="1"/>
          </p:cNvPicPr>
          <p:nvPr/>
        </p:nvPicPr>
        <p:blipFill>
          <a:blip r:embed="rId10" cstate="print"/>
          <a:srcRect l="17880" t="16724" r="10601" b="24743"/>
          <a:stretch>
            <a:fillRect/>
          </a:stretch>
        </p:blipFill>
        <p:spPr>
          <a:xfrm>
            <a:off x="1043608" y="1817821"/>
            <a:ext cx="360040" cy="315035"/>
          </a:xfrm>
          <a:prstGeom prst="rect">
            <a:avLst/>
          </a:prstGeom>
        </p:spPr>
      </p:pic>
      <p:pic>
        <p:nvPicPr>
          <p:cNvPr id="12" name="Immagine 11" descr="Spunta Verde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724128" y="2780928"/>
            <a:ext cx="360040" cy="360040"/>
          </a:xfrm>
          <a:prstGeom prst="rect">
            <a:avLst/>
          </a:prstGeom>
        </p:spPr>
      </p:pic>
      <p:pic>
        <p:nvPicPr>
          <p:cNvPr id="13" name="Immagine 12" descr="Logo-Spunta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043608" y="5157192"/>
            <a:ext cx="295373" cy="305763"/>
          </a:xfrm>
          <a:prstGeom prst="rect">
            <a:avLst/>
          </a:prstGeom>
        </p:spPr>
      </p:pic>
      <p:pic>
        <p:nvPicPr>
          <p:cNvPr id="14" name="Immagine 13" descr="Logo-Spunta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043608" y="5571509"/>
            <a:ext cx="295373" cy="305763"/>
          </a:xfrm>
          <a:prstGeom prst="rect">
            <a:avLst/>
          </a:prstGeom>
        </p:spPr>
      </p:pic>
      <p:pic>
        <p:nvPicPr>
          <p:cNvPr id="15" name="Immagine 14" descr="Logo-Spunta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420643" y="5589240"/>
            <a:ext cx="295373" cy="305763"/>
          </a:xfrm>
          <a:prstGeom prst="rect">
            <a:avLst/>
          </a:prstGeom>
        </p:spPr>
      </p:pic>
      <p:sp>
        <p:nvSpPr>
          <p:cNvPr id="16" name="CasellaDiTesto 15"/>
          <p:cNvSpPr txBox="1"/>
          <p:nvPr/>
        </p:nvSpPr>
        <p:spPr>
          <a:xfrm>
            <a:off x="2617360" y="5229200"/>
            <a:ext cx="18106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>
                <a:solidFill>
                  <a:srgbClr val="FF0000"/>
                </a:solidFill>
              </a:rPr>
              <a:t>Novità dal Parlamento</a:t>
            </a:r>
            <a:endParaRPr lang="it-IT" sz="1200" b="1" dirty="0">
              <a:solidFill>
                <a:srgbClr val="FF0000"/>
              </a:solidFill>
            </a:endParaRPr>
          </a:p>
        </p:txBody>
      </p:sp>
      <p:sp>
        <p:nvSpPr>
          <p:cNvPr id="17" name="Callout 6 16"/>
          <p:cNvSpPr/>
          <p:nvPr/>
        </p:nvSpPr>
        <p:spPr>
          <a:xfrm>
            <a:off x="6084168" y="3861048"/>
            <a:ext cx="2736304" cy="864096"/>
          </a:xfrm>
          <a:prstGeom prst="accent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79083"/>
              <a:gd name="adj6" fmla="val -6510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Legge Salva Mare</a:t>
            </a:r>
          </a:p>
          <a:p>
            <a:pPr algn="ctr"/>
            <a:r>
              <a:rPr lang="it-IT" sz="1200" b="1" dirty="0" smtClean="0">
                <a:solidFill>
                  <a:srgbClr val="FFC000"/>
                </a:solidFill>
              </a:rPr>
              <a:t>R</a:t>
            </a:r>
            <a:r>
              <a:rPr lang="it-IT" sz="1200" dirty="0" smtClean="0">
                <a:solidFill>
                  <a:schemeClr val="bg1"/>
                </a:solidFill>
              </a:rPr>
              <a:t>ifiuti </a:t>
            </a:r>
            <a:r>
              <a:rPr lang="it-IT" sz="1200" b="1" dirty="0" smtClean="0">
                <a:solidFill>
                  <a:srgbClr val="FFC000"/>
                </a:solidFill>
              </a:rPr>
              <a:t>A</a:t>
            </a:r>
            <a:r>
              <a:rPr lang="it-IT" sz="1200" dirty="0" smtClean="0">
                <a:solidFill>
                  <a:schemeClr val="bg1"/>
                </a:solidFill>
              </a:rPr>
              <a:t>ccidentalmente </a:t>
            </a:r>
            <a:r>
              <a:rPr lang="it-IT" sz="1200" b="1" dirty="0" smtClean="0">
                <a:solidFill>
                  <a:srgbClr val="FFC000"/>
                </a:solidFill>
              </a:rPr>
              <a:t>P</a:t>
            </a:r>
            <a:r>
              <a:rPr lang="it-IT" sz="1200" dirty="0" smtClean="0">
                <a:solidFill>
                  <a:schemeClr val="bg1"/>
                </a:solidFill>
              </a:rPr>
              <a:t>escati</a:t>
            </a:r>
          </a:p>
          <a:p>
            <a:pPr algn="ctr"/>
            <a:r>
              <a:rPr lang="it-IT" sz="1200" b="1" dirty="0" smtClean="0">
                <a:solidFill>
                  <a:srgbClr val="FFC000"/>
                </a:solidFill>
              </a:rPr>
              <a:t>R</a:t>
            </a:r>
            <a:r>
              <a:rPr lang="it-IT" sz="1200" dirty="0" smtClean="0">
                <a:solidFill>
                  <a:schemeClr val="bg1"/>
                </a:solidFill>
              </a:rPr>
              <a:t>ifiuti </a:t>
            </a:r>
            <a:r>
              <a:rPr lang="it-IT" sz="1200" b="1" dirty="0" smtClean="0">
                <a:solidFill>
                  <a:srgbClr val="FFC000"/>
                </a:solidFill>
              </a:rPr>
              <a:t>V</a:t>
            </a:r>
            <a:r>
              <a:rPr lang="it-IT" sz="1200" dirty="0" smtClean="0">
                <a:solidFill>
                  <a:schemeClr val="bg1"/>
                </a:solidFill>
              </a:rPr>
              <a:t>olontariamente </a:t>
            </a:r>
            <a:r>
              <a:rPr lang="it-IT" sz="1200" b="1" dirty="0" smtClean="0">
                <a:solidFill>
                  <a:srgbClr val="FFC000"/>
                </a:solidFill>
              </a:rPr>
              <a:t>R</a:t>
            </a:r>
            <a:r>
              <a:rPr lang="it-IT" sz="1200" dirty="0" smtClean="0">
                <a:solidFill>
                  <a:schemeClr val="bg1"/>
                </a:solidFill>
              </a:rPr>
              <a:t>accolti</a:t>
            </a:r>
          </a:p>
          <a:p>
            <a:pPr algn="ctr"/>
            <a:r>
              <a:rPr lang="it-IT" sz="1200" dirty="0" smtClean="0">
                <a:solidFill>
                  <a:schemeClr val="bg1"/>
                </a:solidFill>
              </a:rPr>
              <a:t>Materiale </a:t>
            </a:r>
            <a:r>
              <a:rPr lang="it-IT" sz="1200" dirty="0" err="1" smtClean="0">
                <a:solidFill>
                  <a:schemeClr val="bg1"/>
                </a:solidFill>
              </a:rPr>
              <a:t>spiaggiato</a:t>
            </a:r>
            <a:r>
              <a:rPr lang="it-IT" sz="1200" dirty="0" smtClean="0">
                <a:solidFill>
                  <a:schemeClr val="bg1"/>
                </a:solidFill>
              </a:rPr>
              <a:t> non più rifiuto</a:t>
            </a:r>
            <a:endParaRPr lang="it-IT" sz="300" dirty="0" smtClean="0">
              <a:solidFill>
                <a:schemeClr val="bg1"/>
              </a:solidFill>
            </a:endParaRPr>
          </a:p>
          <a:p>
            <a:pPr algn="ctr"/>
            <a:endParaRPr lang="it-IT" sz="3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downloa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80311" y="6345376"/>
            <a:ext cx="661142" cy="468000"/>
          </a:xfrm>
          <a:prstGeom prst="rect">
            <a:avLst/>
          </a:prstGeom>
        </p:spPr>
      </p:pic>
      <p:pic>
        <p:nvPicPr>
          <p:cNvPr id="3" name="Immagine 2" descr="G20s Castiglione 2019 logo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57661" y="6381376"/>
            <a:ext cx="906827" cy="432000"/>
          </a:xfrm>
          <a:prstGeom prst="rect">
            <a:avLst/>
          </a:prstGeom>
        </p:spPr>
      </p:pic>
      <p:pic>
        <p:nvPicPr>
          <p:cNvPr id="7" name="Immagine 6" descr="G20s_GNASSI_SintesiTavoliTurismoBalneareAccoglienza-00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59632" y="44624"/>
            <a:ext cx="5557075" cy="2160240"/>
          </a:xfrm>
          <a:prstGeom prst="rect">
            <a:avLst/>
          </a:prstGeom>
        </p:spPr>
      </p:pic>
      <p:pic>
        <p:nvPicPr>
          <p:cNvPr id="6" name="Immagine 5" descr="G20s_GNASSI_SintesiTavoliTurismoBalneareAccoglienza-00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690360" y="2132856"/>
            <a:ext cx="5202120" cy="2315631"/>
          </a:xfrm>
          <a:prstGeom prst="rect">
            <a:avLst/>
          </a:prstGeom>
        </p:spPr>
      </p:pic>
      <p:pic>
        <p:nvPicPr>
          <p:cNvPr id="4" name="Immagine 3" descr="G20s_GNASSI_SintesiTavoliTurismoBalneareAccoglienza-00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020272" y="188640"/>
            <a:ext cx="1800000" cy="740642"/>
          </a:xfrm>
          <a:prstGeom prst="rect">
            <a:avLst/>
          </a:prstGeom>
        </p:spPr>
      </p:pic>
      <p:pic>
        <p:nvPicPr>
          <p:cNvPr id="5" name="Immagine 4" descr="G20s_GNASSI_SintesiTavoliTurismoBalneareAccoglienza-002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320309" y="4437112"/>
            <a:ext cx="5555947" cy="2261402"/>
          </a:xfrm>
          <a:prstGeom prst="rect">
            <a:avLst/>
          </a:prstGeom>
        </p:spPr>
      </p:pic>
      <p:pic>
        <p:nvPicPr>
          <p:cNvPr id="8" name="Immagine 7" descr="Spunta.jpg"/>
          <p:cNvPicPr>
            <a:picLocks noChangeAspect="1"/>
          </p:cNvPicPr>
          <p:nvPr/>
        </p:nvPicPr>
        <p:blipFill>
          <a:blip r:embed="rId8" cstate="print"/>
          <a:srcRect l="17880" t="16724" r="10601" b="24743"/>
          <a:stretch>
            <a:fillRect/>
          </a:stretch>
        </p:blipFill>
        <p:spPr>
          <a:xfrm>
            <a:off x="1043608" y="476672"/>
            <a:ext cx="360040" cy="315035"/>
          </a:xfrm>
          <a:prstGeom prst="rect">
            <a:avLst/>
          </a:prstGeom>
        </p:spPr>
      </p:pic>
      <p:pic>
        <p:nvPicPr>
          <p:cNvPr id="9" name="Immagine 8" descr="Spunta.jpg"/>
          <p:cNvPicPr>
            <a:picLocks noChangeAspect="1"/>
          </p:cNvPicPr>
          <p:nvPr/>
        </p:nvPicPr>
        <p:blipFill>
          <a:blip r:embed="rId8" cstate="print"/>
          <a:srcRect l="17880" t="16724" r="10601" b="24743"/>
          <a:stretch>
            <a:fillRect/>
          </a:stretch>
        </p:blipFill>
        <p:spPr>
          <a:xfrm>
            <a:off x="3491880" y="2708920"/>
            <a:ext cx="360040" cy="315035"/>
          </a:xfrm>
          <a:prstGeom prst="rect">
            <a:avLst/>
          </a:prstGeom>
        </p:spPr>
      </p:pic>
      <p:pic>
        <p:nvPicPr>
          <p:cNvPr id="10" name="Immagine 9" descr="Spunta.jpg"/>
          <p:cNvPicPr>
            <a:picLocks noChangeAspect="1"/>
          </p:cNvPicPr>
          <p:nvPr/>
        </p:nvPicPr>
        <p:blipFill>
          <a:blip r:embed="rId8" cstate="print"/>
          <a:srcRect l="17880" t="16724" r="10601" b="24743"/>
          <a:stretch>
            <a:fillRect/>
          </a:stretch>
        </p:blipFill>
        <p:spPr>
          <a:xfrm>
            <a:off x="1115616" y="4869160"/>
            <a:ext cx="360040" cy="3150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downloa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80311" y="6345376"/>
            <a:ext cx="661142" cy="468000"/>
          </a:xfrm>
          <a:prstGeom prst="rect">
            <a:avLst/>
          </a:prstGeom>
        </p:spPr>
      </p:pic>
      <p:pic>
        <p:nvPicPr>
          <p:cNvPr id="3" name="Immagine 2" descr="G20s Castiglione 2019 logo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57661" y="6381376"/>
            <a:ext cx="906827" cy="432000"/>
          </a:xfrm>
          <a:prstGeom prst="rect">
            <a:avLst/>
          </a:prstGeom>
        </p:spPr>
      </p:pic>
      <p:pic>
        <p:nvPicPr>
          <p:cNvPr id="5" name="Immagine 4" descr="G20s_ROMAGNOLI_SintesiTavoliTurismoBalneareCompetitivita-00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52907" y="3140968"/>
            <a:ext cx="5567565" cy="2592288"/>
          </a:xfrm>
          <a:prstGeom prst="rect">
            <a:avLst/>
          </a:prstGeom>
        </p:spPr>
      </p:pic>
      <p:pic>
        <p:nvPicPr>
          <p:cNvPr id="6" name="Immagine 5" descr="G20s_ROMAGNOLI_SintesiTavoliTurismoBalneareCompetitivita-00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331640" y="116632"/>
            <a:ext cx="5904656" cy="2974796"/>
          </a:xfrm>
          <a:prstGeom prst="rect">
            <a:avLst/>
          </a:prstGeom>
        </p:spPr>
      </p:pic>
      <p:pic>
        <p:nvPicPr>
          <p:cNvPr id="7" name="Immagine 6" descr="G20s_ROMAGNOLI_SintesiTavoliTurismoBalneareCompetitivita-00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259632" y="5517232"/>
            <a:ext cx="4668487" cy="1008112"/>
          </a:xfrm>
          <a:prstGeom prst="rect">
            <a:avLst/>
          </a:prstGeom>
        </p:spPr>
      </p:pic>
      <p:pic>
        <p:nvPicPr>
          <p:cNvPr id="4" name="Immagine 3" descr="G20s_ROMAGNOLI_SintesiTavoliTurismoBalneareCompetitivita-001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164288" y="116632"/>
            <a:ext cx="1800000" cy="651742"/>
          </a:xfrm>
          <a:prstGeom prst="rect">
            <a:avLst/>
          </a:prstGeom>
        </p:spPr>
      </p:pic>
      <p:pic>
        <p:nvPicPr>
          <p:cNvPr id="8" name="Immagine 7" descr="Logo-Spunta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115616" y="2348880"/>
            <a:ext cx="295373" cy="305763"/>
          </a:xfrm>
          <a:prstGeom prst="rect">
            <a:avLst/>
          </a:prstGeom>
        </p:spPr>
      </p:pic>
      <p:pic>
        <p:nvPicPr>
          <p:cNvPr id="9" name="Immagine 8" descr="Logo-Spunta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115616" y="962997"/>
            <a:ext cx="295373" cy="305763"/>
          </a:xfrm>
          <a:prstGeom prst="rect">
            <a:avLst/>
          </a:prstGeom>
        </p:spPr>
      </p:pic>
      <p:pic>
        <p:nvPicPr>
          <p:cNvPr id="10" name="Immagine 9" descr="Logo-Spunta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115616" y="2924944"/>
            <a:ext cx="295373" cy="305763"/>
          </a:xfrm>
          <a:prstGeom prst="rect">
            <a:avLst/>
          </a:prstGeom>
        </p:spPr>
      </p:pic>
      <p:pic>
        <p:nvPicPr>
          <p:cNvPr id="11" name="Immagine 10" descr="Spunta.jpg"/>
          <p:cNvPicPr>
            <a:picLocks noChangeAspect="1"/>
          </p:cNvPicPr>
          <p:nvPr/>
        </p:nvPicPr>
        <p:blipFill>
          <a:blip r:embed="rId9" cstate="print"/>
          <a:srcRect l="17880" t="16724" r="10601" b="24743"/>
          <a:stretch>
            <a:fillRect/>
          </a:stretch>
        </p:blipFill>
        <p:spPr>
          <a:xfrm>
            <a:off x="3059832" y="3401997"/>
            <a:ext cx="360040" cy="315035"/>
          </a:xfrm>
          <a:prstGeom prst="rect">
            <a:avLst/>
          </a:prstGeom>
        </p:spPr>
      </p:pic>
      <p:pic>
        <p:nvPicPr>
          <p:cNvPr id="12" name="Immagine 11" descr="Spunta.jpg"/>
          <p:cNvPicPr>
            <a:picLocks noChangeAspect="1"/>
          </p:cNvPicPr>
          <p:nvPr/>
        </p:nvPicPr>
        <p:blipFill>
          <a:blip r:embed="rId9" cstate="print"/>
          <a:srcRect l="17880" t="16724" r="10601" b="24743"/>
          <a:stretch>
            <a:fillRect/>
          </a:stretch>
        </p:blipFill>
        <p:spPr>
          <a:xfrm>
            <a:off x="3059832" y="4149080"/>
            <a:ext cx="360040" cy="3150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magine 13" descr="PROGETTO COSTA TOSCAN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67944" y="114083"/>
            <a:ext cx="4752528" cy="3026885"/>
          </a:xfrm>
          <a:prstGeom prst="rect">
            <a:avLst/>
          </a:prstGeom>
        </p:spPr>
      </p:pic>
      <p:pic>
        <p:nvPicPr>
          <p:cNvPr id="9" name="Immagine 8" descr="PROGETTO COSTA OBBIETTIVI.jpg"/>
          <p:cNvPicPr>
            <a:picLocks noChangeAspect="1"/>
          </p:cNvPicPr>
          <p:nvPr/>
        </p:nvPicPr>
        <p:blipFill>
          <a:blip r:embed="rId3" cstate="print"/>
          <a:srcRect t="22181" r="-640" b="49301"/>
          <a:stretch>
            <a:fillRect/>
          </a:stretch>
        </p:blipFill>
        <p:spPr>
          <a:xfrm>
            <a:off x="1132182" y="5877272"/>
            <a:ext cx="6680178" cy="720080"/>
          </a:xfrm>
          <a:prstGeom prst="rect">
            <a:avLst/>
          </a:prstGeom>
        </p:spPr>
      </p:pic>
      <p:pic>
        <p:nvPicPr>
          <p:cNvPr id="2" name="Immagine 1" descr="download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380311" y="6345376"/>
            <a:ext cx="661142" cy="468000"/>
          </a:xfrm>
          <a:prstGeom prst="rect">
            <a:avLst/>
          </a:prstGeom>
        </p:spPr>
      </p:pic>
      <p:pic>
        <p:nvPicPr>
          <p:cNvPr id="3" name="Immagine 2" descr="G20s Castiglione 2019 logo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057661" y="6381376"/>
            <a:ext cx="906827" cy="432000"/>
          </a:xfrm>
          <a:prstGeom prst="rect">
            <a:avLst/>
          </a:prstGeom>
        </p:spPr>
      </p:pic>
      <p:pic>
        <p:nvPicPr>
          <p:cNvPr id="6" name="Immagine 5" descr="TPT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468918" y="260648"/>
            <a:ext cx="991514" cy="288000"/>
          </a:xfrm>
          <a:prstGeom prst="rect">
            <a:avLst/>
          </a:prstGeom>
        </p:spPr>
      </p:pic>
      <p:pic>
        <p:nvPicPr>
          <p:cNvPr id="7" name="Immagine 6" descr="STEMMA RT-JPG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619469" y="116632"/>
            <a:ext cx="345019" cy="576000"/>
          </a:xfrm>
          <a:prstGeom prst="rect">
            <a:avLst/>
          </a:prstGeom>
        </p:spPr>
      </p:pic>
      <p:pic>
        <p:nvPicPr>
          <p:cNvPr id="15" name="Picture 2" descr="C:\Users\sindaco\Documents\Documenti Vecchio PC\01 Turismo\000000 G20s Castiglione 2019\0000 Materiale per stampa\logo costa toscana.jpg"/>
          <p:cNvPicPr>
            <a:picLocks noChangeAspect="1" noChangeArrowheads="1"/>
          </p:cNvPicPr>
          <p:nvPr/>
        </p:nvPicPr>
        <p:blipFill>
          <a:blip r:embed="rId8" cstate="print"/>
          <a:srcRect l="25934" t="20956" r="29284" b="44753"/>
          <a:stretch>
            <a:fillRect/>
          </a:stretch>
        </p:blipFill>
        <p:spPr bwMode="auto">
          <a:xfrm>
            <a:off x="1043608" y="44624"/>
            <a:ext cx="1966247" cy="1064547"/>
          </a:xfrm>
          <a:prstGeom prst="rect">
            <a:avLst/>
          </a:prstGeom>
          <a:noFill/>
        </p:spPr>
      </p:pic>
      <p:pic>
        <p:nvPicPr>
          <p:cNvPr id="12" name="Immagine 11" descr="PROGETTO COSTA SOSTENIBILE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043608" y="1700808"/>
            <a:ext cx="4145885" cy="2376264"/>
          </a:xfrm>
          <a:prstGeom prst="rect">
            <a:avLst/>
          </a:prstGeom>
        </p:spPr>
      </p:pic>
      <p:pic>
        <p:nvPicPr>
          <p:cNvPr id="13" name="Immagine 12" descr="PROGETTO COSTA STEP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629381" y="3861048"/>
            <a:ext cx="4373312" cy="1728192"/>
          </a:xfrm>
          <a:prstGeom prst="rect">
            <a:avLst/>
          </a:prstGeom>
        </p:spPr>
      </p:pic>
      <p:pic>
        <p:nvPicPr>
          <p:cNvPr id="11" name="Immagine 10" descr="logo-plastic-free-2x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187624" y="4581128"/>
            <a:ext cx="3209925" cy="752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 descr="downloa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80311" y="6345376"/>
            <a:ext cx="661142" cy="468000"/>
          </a:xfrm>
          <a:prstGeom prst="rect">
            <a:avLst/>
          </a:prstGeom>
        </p:spPr>
      </p:pic>
      <p:pic>
        <p:nvPicPr>
          <p:cNvPr id="10" name="Immagine 9" descr="G20s Castiglione 2019 logo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57661" y="6381376"/>
            <a:ext cx="906827" cy="432000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1403648" y="260648"/>
            <a:ext cx="734481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Azioni di promozione Turistica (Piano di Ambito):</a:t>
            </a:r>
          </a:p>
          <a:p>
            <a:r>
              <a:rPr lang="it-IT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Partecipazione alla formazione e gestione Piano Operativo Ambito</a:t>
            </a:r>
            <a:endParaRPr lang="it-IT" sz="16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Immagine 5" descr="Strategia di destinazion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03648" y="1268760"/>
            <a:ext cx="7524328" cy="3357749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1230448" y="4725144"/>
            <a:ext cx="77340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Piano Operativo di Ambito, presentato nell’incontro del 25 novembre, </a:t>
            </a:r>
          </a:p>
          <a:p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approvato da Toscana Promozione Turistica</a:t>
            </a:r>
            <a:endParaRPr lang="it-IT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961082" y="5517232"/>
            <a:ext cx="82194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Toscana Promozione Turistica invia alle imprese le varie comunicazioni per</a:t>
            </a:r>
          </a:p>
          <a:p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partecipazione alle attività di promozione nelle varie forme: B2B e B2C</a:t>
            </a:r>
            <a:endParaRPr lang="it-IT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B to B 1.jpg"/>
          <p:cNvPicPr>
            <a:picLocks noChangeAspect="1"/>
          </p:cNvPicPr>
          <p:nvPr/>
        </p:nvPicPr>
        <p:blipFill>
          <a:blip r:embed="rId2" cstate="print"/>
          <a:srcRect r="51575"/>
          <a:stretch>
            <a:fillRect/>
          </a:stretch>
        </p:blipFill>
        <p:spPr>
          <a:xfrm>
            <a:off x="1331640" y="142249"/>
            <a:ext cx="4104456" cy="4006831"/>
          </a:xfrm>
          <a:prstGeom prst="rect">
            <a:avLst/>
          </a:prstGeom>
        </p:spPr>
      </p:pic>
      <p:pic>
        <p:nvPicPr>
          <p:cNvPr id="5" name="Immagine 4" descr="B to C 1.jpg"/>
          <p:cNvPicPr>
            <a:picLocks noChangeAspect="1"/>
          </p:cNvPicPr>
          <p:nvPr/>
        </p:nvPicPr>
        <p:blipFill>
          <a:blip r:embed="rId3" cstate="print"/>
          <a:srcRect r="51575" b="20164"/>
          <a:stretch>
            <a:fillRect/>
          </a:stretch>
        </p:blipFill>
        <p:spPr>
          <a:xfrm>
            <a:off x="4644008" y="2827962"/>
            <a:ext cx="4248472" cy="3697382"/>
          </a:xfrm>
          <a:prstGeom prst="rect">
            <a:avLst/>
          </a:prstGeom>
        </p:spPr>
      </p:pic>
      <p:pic>
        <p:nvPicPr>
          <p:cNvPr id="9" name="Immagine 8" descr="download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380311" y="6345376"/>
            <a:ext cx="661142" cy="468000"/>
          </a:xfrm>
          <a:prstGeom prst="rect">
            <a:avLst/>
          </a:prstGeom>
        </p:spPr>
      </p:pic>
      <p:pic>
        <p:nvPicPr>
          <p:cNvPr id="10" name="Immagine 9" descr="G20s Castiglione 2019 logo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057661" y="6381376"/>
            <a:ext cx="906827" cy="432000"/>
          </a:xfrm>
          <a:prstGeom prst="rect">
            <a:avLst/>
          </a:prstGeom>
        </p:spPr>
      </p:pic>
      <p:pic>
        <p:nvPicPr>
          <p:cNvPr id="6" name="Immagine 5" descr="b2b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012160" y="620688"/>
            <a:ext cx="2317961" cy="1224136"/>
          </a:xfrm>
          <a:prstGeom prst="rect">
            <a:avLst/>
          </a:prstGeom>
        </p:spPr>
      </p:pic>
      <p:pic>
        <p:nvPicPr>
          <p:cNvPr id="7" name="Immagine 6" descr="b2.jpg"/>
          <p:cNvPicPr>
            <a:picLocks noChangeAspect="1"/>
          </p:cNvPicPr>
          <p:nvPr/>
        </p:nvPicPr>
        <p:blipFill>
          <a:blip r:embed="rId7" cstate="print"/>
          <a:srcRect t="10661" r="212" b="25372"/>
          <a:stretch>
            <a:fillRect/>
          </a:stretch>
        </p:blipFill>
        <p:spPr>
          <a:xfrm>
            <a:off x="1979712" y="4581128"/>
            <a:ext cx="2160000" cy="1080000"/>
          </a:xfrm>
          <a:prstGeom prst="rect">
            <a:avLst/>
          </a:prstGeom>
        </p:spPr>
      </p:pic>
      <p:sp>
        <p:nvSpPr>
          <p:cNvPr id="8" name="Rettangolo 7"/>
          <p:cNvSpPr/>
          <p:nvPr/>
        </p:nvSpPr>
        <p:spPr>
          <a:xfrm>
            <a:off x="1015453" y="6381328"/>
            <a:ext cx="37725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 smtClean="0">
                <a:solidFill>
                  <a:srgbClr val="FF0000"/>
                </a:solidFill>
              </a:rPr>
              <a:t>http://www.toscanapromozione.it</a:t>
            </a:r>
            <a:endParaRPr lang="it-IT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 descr="downloa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80311" y="6345376"/>
            <a:ext cx="661142" cy="468000"/>
          </a:xfrm>
          <a:prstGeom prst="rect">
            <a:avLst/>
          </a:prstGeom>
        </p:spPr>
      </p:pic>
      <p:pic>
        <p:nvPicPr>
          <p:cNvPr id="10" name="Immagine 9" descr="G20s Castiglione 2019 logo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57661" y="6381376"/>
            <a:ext cx="906827" cy="432000"/>
          </a:xfrm>
          <a:prstGeom prst="rect">
            <a:avLst/>
          </a:prstGeom>
        </p:spPr>
      </p:pic>
      <p:sp>
        <p:nvSpPr>
          <p:cNvPr id="4" name="Rettangolo 3"/>
          <p:cNvSpPr/>
          <p:nvPr/>
        </p:nvSpPr>
        <p:spPr>
          <a:xfrm>
            <a:off x="1259632" y="404664"/>
            <a:ext cx="7632848" cy="5601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#Castiglione</a:t>
            </a:r>
            <a:r>
              <a:rPr lang="it-IT" sz="3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sicura (Mobilità e viabilità):</a:t>
            </a:r>
          </a:p>
          <a:p>
            <a:endParaRPr lang="it-IT" sz="9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it-IT" sz="9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Arial" pitchFamily="34" charset="0"/>
              <a:buChar char="•"/>
            </a:pPr>
            <a:r>
              <a:rPr lang="it-IT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Conferma progetto mobilità con Tiemme</a:t>
            </a:r>
          </a:p>
          <a:p>
            <a:pPr>
              <a:buFont typeface="Arial" pitchFamily="34" charset="0"/>
              <a:buChar char="•"/>
            </a:pPr>
            <a:endParaRPr lang="it-IT" sz="6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Arial" pitchFamily="34" charset="0"/>
              <a:buChar char="•"/>
            </a:pPr>
            <a:r>
              <a:rPr lang="it-IT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Attuazione, in forma sperimentale, collegamenti urbani Punta Ala</a:t>
            </a:r>
          </a:p>
          <a:p>
            <a:pPr>
              <a:buFont typeface="Arial" pitchFamily="34" charset="0"/>
              <a:buChar char="•"/>
            </a:pPr>
            <a:endParaRPr lang="it-IT" sz="6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Arial" pitchFamily="34" charset="0"/>
              <a:buChar char="•"/>
            </a:pPr>
            <a:r>
              <a:rPr lang="it-IT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Rifacimento segnaletica verticale e orizzontale</a:t>
            </a:r>
          </a:p>
          <a:p>
            <a:pPr>
              <a:buFont typeface="Arial" pitchFamily="34" charset="0"/>
              <a:buChar char="•"/>
            </a:pPr>
            <a:endParaRPr lang="it-IT" sz="6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Arial" pitchFamily="34" charset="0"/>
              <a:buChar char="•"/>
            </a:pPr>
            <a:r>
              <a:rPr lang="it-IT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Revisione regolamento suoli pubblici per </a:t>
            </a:r>
            <a:r>
              <a:rPr lang="it-IT" sz="28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premialità</a:t>
            </a:r>
            <a:endParaRPr lang="it-IT" sz="28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Arial" pitchFamily="34" charset="0"/>
              <a:buChar char="•"/>
            </a:pPr>
            <a:endParaRPr lang="it-IT" sz="6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Arial" pitchFamily="34" charset="0"/>
              <a:buChar char="•"/>
            </a:pPr>
            <a:r>
              <a:rPr lang="it-IT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Predisposizione nuova regolamentazione accesso aree ZTL</a:t>
            </a:r>
          </a:p>
          <a:p>
            <a:pPr>
              <a:buFont typeface="Arial" pitchFamily="34" charset="0"/>
              <a:buChar char="•"/>
            </a:pPr>
            <a:endParaRPr lang="it-IT" sz="6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Arial" pitchFamily="34" charset="0"/>
              <a:buChar char="•"/>
            </a:pPr>
            <a:r>
              <a:rPr lang="it-IT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Ampliamento ZTL zona Piazza Pascoli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 descr="downloa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80311" y="6345376"/>
            <a:ext cx="661142" cy="468000"/>
          </a:xfrm>
          <a:prstGeom prst="rect">
            <a:avLst/>
          </a:prstGeom>
        </p:spPr>
      </p:pic>
      <p:pic>
        <p:nvPicPr>
          <p:cNvPr id="10" name="Immagine 9" descr="G20s Castiglione 2019 logo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57661" y="6381376"/>
            <a:ext cx="906827" cy="432000"/>
          </a:xfrm>
          <a:prstGeom prst="rect">
            <a:avLst/>
          </a:prstGeom>
        </p:spPr>
      </p:pic>
      <p:sp>
        <p:nvSpPr>
          <p:cNvPr id="4" name="Rettangolo 3"/>
          <p:cNvSpPr/>
          <p:nvPr/>
        </p:nvSpPr>
        <p:spPr>
          <a:xfrm>
            <a:off x="1547664" y="469121"/>
            <a:ext cx="72008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#Castiglione</a:t>
            </a:r>
            <a:r>
              <a:rPr lang="it-IT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eventi:</a:t>
            </a:r>
          </a:p>
          <a:p>
            <a:r>
              <a:rPr lang="it-IT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Giornate Europee dello Sport (11 Aprile-21 Giugno)</a:t>
            </a:r>
          </a:p>
          <a:p>
            <a:r>
              <a:rPr lang="it-IT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Conferma dei progetti eventi culturali, accoglienza, e natalizi</a:t>
            </a:r>
          </a:p>
        </p:txBody>
      </p:sp>
      <p:pic>
        <p:nvPicPr>
          <p:cNvPr id="5" name="Immagine 4" descr="Dati giornate Sport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57827" y="1958496"/>
            <a:ext cx="7978669" cy="37027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downloa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80311" y="6345376"/>
            <a:ext cx="661142" cy="468000"/>
          </a:xfrm>
          <a:prstGeom prst="rect">
            <a:avLst/>
          </a:prstGeom>
        </p:spPr>
      </p:pic>
      <p:pic>
        <p:nvPicPr>
          <p:cNvPr id="3" name="Immagine 2" descr="G20s Castiglione 2019 logo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57661" y="6381376"/>
            <a:ext cx="906827" cy="432000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1043608" y="116632"/>
            <a:ext cx="799288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COSTRUIAMO IL PROGETTO “TURISMO 2020”</a:t>
            </a:r>
            <a:endParaRPr lang="it-IT" sz="2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Immagine 4" descr="Ascoltare OK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44182" y="654960"/>
            <a:ext cx="6716250" cy="1549904"/>
          </a:xfrm>
          <a:prstGeom prst="rect">
            <a:avLst/>
          </a:prstGeom>
        </p:spPr>
      </p:pic>
      <p:pic>
        <p:nvPicPr>
          <p:cNvPr id="6" name="Immagine 5" descr="Migliorar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198479" y="3645072"/>
            <a:ext cx="2901913" cy="432000"/>
          </a:xfrm>
          <a:prstGeom prst="rect">
            <a:avLst/>
          </a:prstGeom>
        </p:spPr>
      </p:pic>
      <p:pic>
        <p:nvPicPr>
          <p:cNvPr id="7" name="Immagine 6" descr="Decidere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534394" y="2708920"/>
            <a:ext cx="2205958" cy="432000"/>
          </a:xfrm>
          <a:prstGeom prst="rect">
            <a:avLst/>
          </a:prstGeom>
        </p:spPr>
      </p:pic>
      <p:pic>
        <p:nvPicPr>
          <p:cNvPr id="8" name="Immagine 7" descr="Ascoltare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195736" y="2708968"/>
            <a:ext cx="2547000" cy="432000"/>
          </a:xfrm>
          <a:prstGeom prst="rect">
            <a:avLst/>
          </a:prstGeom>
        </p:spPr>
      </p:pic>
      <p:pic>
        <p:nvPicPr>
          <p:cNvPr id="9" name="Immagine 8" descr="Decidere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979712" y="3645072"/>
            <a:ext cx="2205958" cy="432000"/>
          </a:xfrm>
          <a:prstGeom prst="rect">
            <a:avLst/>
          </a:prstGeom>
        </p:spPr>
      </p:pic>
      <p:pic>
        <p:nvPicPr>
          <p:cNvPr id="10" name="Immagine 9" descr="images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788024" y="2420888"/>
            <a:ext cx="665615" cy="835347"/>
          </a:xfrm>
          <a:prstGeom prst="rect">
            <a:avLst/>
          </a:prstGeom>
        </p:spPr>
      </p:pic>
      <p:pic>
        <p:nvPicPr>
          <p:cNvPr id="11" name="Immagine 10" descr="images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355976" y="3385741"/>
            <a:ext cx="665615" cy="835347"/>
          </a:xfrm>
          <a:prstGeom prst="rect">
            <a:avLst/>
          </a:prstGeom>
        </p:spPr>
      </p:pic>
      <p:pic>
        <p:nvPicPr>
          <p:cNvPr id="12" name="Immagine 11" descr="T-697aa78be4b7adb4e076f393a264fa4f-230x267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290917" y="4293096"/>
            <a:ext cx="1984939" cy="2304256"/>
          </a:xfrm>
          <a:prstGeom prst="rect">
            <a:avLst/>
          </a:prstGeom>
        </p:spPr>
      </p:pic>
      <p:pic>
        <p:nvPicPr>
          <p:cNvPr id="14" name="Immagine 13" descr="logo-web-start-art.png"/>
          <p:cNvPicPr>
            <a:picLocks noChangeAspect="1"/>
          </p:cNvPicPr>
          <p:nvPr/>
        </p:nvPicPr>
        <p:blipFill>
          <a:blip r:embed="rId10" cstate="print"/>
          <a:srcRect l="15151" r="15152" b="39879"/>
          <a:stretch>
            <a:fillRect/>
          </a:stretch>
        </p:blipFill>
        <p:spPr>
          <a:xfrm>
            <a:off x="1187624" y="548680"/>
            <a:ext cx="1229066" cy="936104"/>
          </a:xfrm>
          <a:prstGeom prst="rect">
            <a:avLst/>
          </a:prstGeom>
        </p:spPr>
      </p:pic>
      <p:sp>
        <p:nvSpPr>
          <p:cNvPr id="16" name="CasellaDiTesto 15"/>
          <p:cNvSpPr txBox="1"/>
          <p:nvPr/>
        </p:nvSpPr>
        <p:spPr>
          <a:xfrm>
            <a:off x="3491880" y="4340130"/>
            <a:ext cx="5472608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lain"/>
            </a:pPr>
            <a:r>
              <a:rPr lang="it-IT" sz="3200" dirty="0" smtClean="0">
                <a:solidFill>
                  <a:srgbClr val="FF0000"/>
                </a:solidFill>
                <a:latin typeface="Antique Olive Compact" pitchFamily="34" charset="0"/>
              </a:rPr>
              <a:t>ASSEMBLEA</a:t>
            </a:r>
            <a:endParaRPr lang="it-IT" sz="400" dirty="0" smtClean="0">
              <a:solidFill>
                <a:srgbClr val="FF0000"/>
              </a:solidFill>
              <a:latin typeface="Antique Olive Compact" pitchFamily="34" charset="0"/>
            </a:endParaRPr>
          </a:p>
          <a:p>
            <a:pPr marL="514350" indent="-514350"/>
            <a:endParaRPr lang="it-IT" sz="400" dirty="0" smtClean="0">
              <a:solidFill>
                <a:srgbClr val="FF0000"/>
              </a:solidFill>
              <a:latin typeface="Antique Olive Compact" pitchFamily="34" charset="0"/>
            </a:endParaRPr>
          </a:p>
          <a:p>
            <a:pPr marL="514350" indent="-514350">
              <a:buAutoNum type="arabicPlain" startAt="9"/>
            </a:pPr>
            <a:r>
              <a:rPr lang="it-IT" sz="3200" dirty="0" smtClean="0">
                <a:solidFill>
                  <a:srgbClr val="FF0000"/>
                </a:solidFill>
                <a:latin typeface="Antique Olive Compact" pitchFamily="34" charset="0"/>
              </a:rPr>
              <a:t>INCONTRI TEMATICI</a:t>
            </a:r>
          </a:p>
          <a:p>
            <a:pPr marL="514350" indent="-514350"/>
            <a:endParaRPr lang="it-IT" sz="400" dirty="0" smtClean="0">
              <a:solidFill>
                <a:srgbClr val="FF0000"/>
              </a:solidFill>
              <a:latin typeface="Antique Olive Compact" pitchFamily="34" charset="0"/>
            </a:endParaRPr>
          </a:p>
          <a:p>
            <a:pPr marL="514350" indent="-514350"/>
            <a:r>
              <a:rPr lang="it-IT" sz="3200" dirty="0" smtClean="0">
                <a:solidFill>
                  <a:srgbClr val="FF0000"/>
                </a:solidFill>
                <a:latin typeface="Antique Olive Compact" pitchFamily="34" charset="0"/>
              </a:rPr>
              <a:t>1  ASSEMBLEA</a:t>
            </a:r>
            <a:r>
              <a:rPr lang="it-IT" sz="3200" dirty="0">
                <a:solidFill>
                  <a:srgbClr val="FF0000"/>
                </a:solidFill>
                <a:latin typeface="Antique Olive Compact" pitchFamily="34" charset="0"/>
              </a:rPr>
              <a:t> </a:t>
            </a:r>
            <a:r>
              <a:rPr lang="it-IT" sz="3200" dirty="0" smtClean="0">
                <a:solidFill>
                  <a:srgbClr val="FF0000"/>
                </a:solidFill>
                <a:latin typeface="Antique Olive Compact" pitchFamily="34" charset="0"/>
              </a:rPr>
              <a:t>di CHIUSURA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 descr="logo introduttivo 2013.jpg"/>
          <p:cNvPicPr>
            <a:picLocks noChangeAspect="1"/>
          </p:cNvPicPr>
          <p:nvPr/>
        </p:nvPicPr>
        <p:blipFill>
          <a:blip r:embed="rId2" cstate="print"/>
          <a:srcRect r="26044" b="-230"/>
          <a:stretch>
            <a:fillRect/>
          </a:stretch>
        </p:blipFill>
        <p:spPr>
          <a:xfrm rot="20421008">
            <a:off x="5857292" y="4737497"/>
            <a:ext cx="2257372" cy="1590860"/>
          </a:xfrm>
          <a:prstGeom prst="rect">
            <a:avLst/>
          </a:prstGeom>
        </p:spPr>
      </p:pic>
      <p:pic>
        <p:nvPicPr>
          <p:cNvPr id="9" name="Immagine 8" descr="download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80311" y="6345376"/>
            <a:ext cx="661142" cy="468000"/>
          </a:xfrm>
          <a:prstGeom prst="rect">
            <a:avLst/>
          </a:prstGeom>
        </p:spPr>
      </p:pic>
      <p:pic>
        <p:nvPicPr>
          <p:cNvPr id="10" name="Immagine 9" descr="G20s Castiglione 2019 logo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057661" y="6381376"/>
            <a:ext cx="906827" cy="432000"/>
          </a:xfrm>
          <a:prstGeom prst="rect">
            <a:avLst/>
          </a:prstGeom>
        </p:spPr>
      </p:pic>
      <p:pic>
        <p:nvPicPr>
          <p:cNvPr id="5" name="Immagine 4" descr="download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044871">
            <a:off x="1433600" y="2451775"/>
            <a:ext cx="2857500" cy="1600200"/>
          </a:xfrm>
          <a:prstGeom prst="rect">
            <a:avLst/>
          </a:prstGeom>
        </p:spPr>
      </p:pic>
      <p:pic>
        <p:nvPicPr>
          <p:cNvPr id="6" name="Immagine 5" descr="download (1).jpg"/>
          <p:cNvPicPr>
            <a:picLocks noChangeAspect="1"/>
          </p:cNvPicPr>
          <p:nvPr/>
        </p:nvPicPr>
        <p:blipFill>
          <a:blip r:embed="rId6" cstate="print"/>
          <a:srcRect b="26957"/>
          <a:stretch>
            <a:fillRect/>
          </a:stretch>
        </p:blipFill>
        <p:spPr>
          <a:xfrm rot="2507109">
            <a:off x="5367376" y="2437376"/>
            <a:ext cx="2015406" cy="2319177"/>
          </a:xfrm>
          <a:prstGeom prst="rect">
            <a:avLst/>
          </a:prstGeom>
        </p:spPr>
      </p:pic>
      <p:pic>
        <p:nvPicPr>
          <p:cNvPr id="7" name="Immagine 6" descr="151515151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907704" y="4653136"/>
            <a:ext cx="2952328" cy="2073628"/>
          </a:xfrm>
          <a:prstGeom prst="rect">
            <a:avLst/>
          </a:prstGeom>
        </p:spPr>
      </p:pic>
      <p:pic>
        <p:nvPicPr>
          <p:cNvPr id="1026" name="Picture 2" descr="banner sport definitivo 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819919" y="44624"/>
            <a:ext cx="6352481" cy="150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Immagine 3" descr="Logo UCI Castiglione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331640" y="1772816"/>
            <a:ext cx="7668344" cy="7208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magine 13" descr="casa rossa 2019 dat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47864" y="3573016"/>
            <a:ext cx="1661264" cy="2348880"/>
          </a:xfrm>
          <a:prstGeom prst="rect">
            <a:avLst/>
          </a:prstGeom>
        </p:spPr>
      </p:pic>
      <p:pic>
        <p:nvPicPr>
          <p:cNvPr id="2" name="Immagine 1" descr="download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80311" y="6345376"/>
            <a:ext cx="661142" cy="468000"/>
          </a:xfrm>
          <a:prstGeom prst="rect">
            <a:avLst/>
          </a:prstGeom>
        </p:spPr>
      </p:pic>
      <p:pic>
        <p:nvPicPr>
          <p:cNvPr id="3" name="Immagine 2" descr="G20s Castiglione 2019 logo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057661" y="6381376"/>
            <a:ext cx="906827" cy="432000"/>
          </a:xfrm>
          <a:prstGeom prst="rect">
            <a:avLst/>
          </a:prstGeom>
        </p:spPr>
      </p:pic>
      <p:pic>
        <p:nvPicPr>
          <p:cNvPr id="4" name="Immagine 3" descr="A2 eventi.jpg"/>
          <p:cNvPicPr>
            <a:picLocks noChangeAspect="1"/>
          </p:cNvPicPr>
          <p:nvPr/>
        </p:nvPicPr>
        <p:blipFill>
          <a:blip r:embed="rId5" cstate="print"/>
          <a:srcRect r="1079" b="51691"/>
          <a:stretch>
            <a:fillRect/>
          </a:stretch>
        </p:blipFill>
        <p:spPr>
          <a:xfrm>
            <a:off x="1331640" y="188640"/>
            <a:ext cx="6120680" cy="2232248"/>
          </a:xfrm>
          <a:prstGeom prst="rect">
            <a:avLst/>
          </a:prstGeom>
        </p:spPr>
      </p:pic>
      <p:pic>
        <p:nvPicPr>
          <p:cNvPr id="7" name="Immagine 6" descr="A2 eventi.jpg"/>
          <p:cNvPicPr>
            <a:picLocks noChangeAspect="1"/>
          </p:cNvPicPr>
          <p:nvPr/>
        </p:nvPicPr>
        <p:blipFill>
          <a:blip r:embed="rId5" cstate="print"/>
          <a:srcRect l="-178" t="74470"/>
          <a:stretch>
            <a:fillRect/>
          </a:stretch>
        </p:blipFill>
        <p:spPr>
          <a:xfrm>
            <a:off x="1331640" y="2425343"/>
            <a:ext cx="6408712" cy="1219681"/>
          </a:xfrm>
          <a:prstGeom prst="rect">
            <a:avLst/>
          </a:prstGeom>
        </p:spPr>
      </p:pic>
      <p:pic>
        <p:nvPicPr>
          <p:cNvPr id="6" name="Immagine 5" descr="orig_5d26ead51626b6.57647177.jpe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259632" y="3789040"/>
            <a:ext cx="2105025" cy="2667000"/>
          </a:xfrm>
          <a:prstGeom prst="rect">
            <a:avLst/>
          </a:prstGeom>
        </p:spPr>
      </p:pic>
      <p:pic>
        <p:nvPicPr>
          <p:cNvPr id="10" name="Immagine 9" descr="locandina-paolo-belli-castiglione-della-pescaia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732240" y="3501007"/>
            <a:ext cx="2040927" cy="2882633"/>
          </a:xfrm>
          <a:prstGeom prst="rect">
            <a:avLst/>
          </a:prstGeom>
        </p:spPr>
      </p:pic>
      <p:pic>
        <p:nvPicPr>
          <p:cNvPr id="12" name="Immagine 11" descr="62352168_2290777794314259_3062869675609161728_o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860032" y="3501008"/>
            <a:ext cx="1728192" cy="2498591"/>
          </a:xfrm>
          <a:prstGeom prst="rect">
            <a:avLst/>
          </a:prstGeom>
        </p:spPr>
      </p:pic>
      <p:pic>
        <p:nvPicPr>
          <p:cNvPr id="9" name="Immagine 8" descr="luglio-720x340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275856" y="5589240"/>
            <a:ext cx="1851568" cy="874352"/>
          </a:xfrm>
          <a:prstGeom prst="rect">
            <a:avLst/>
          </a:prstGeom>
        </p:spPr>
      </p:pic>
      <p:pic>
        <p:nvPicPr>
          <p:cNvPr id="8" name="Immagine 7" descr="image.jpg"/>
          <p:cNvPicPr>
            <a:picLocks noChangeAspect="1"/>
          </p:cNvPicPr>
          <p:nvPr/>
        </p:nvPicPr>
        <p:blipFill>
          <a:blip r:embed="rId10" cstate="print"/>
          <a:srcRect t="21009" r="939" b="21009"/>
          <a:stretch>
            <a:fillRect/>
          </a:stretch>
        </p:blipFill>
        <p:spPr>
          <a:xfrm>
            <a:off x="5220072" y="5636676"/>
            <a:ext cx="1656184" cy="969380"/>
          </a:xfrm>
          <a:prstGeom prst="rect">
            <a:avLst/>
          </a:prstGeom>
        </p:spPr>
      </p:pic>
      <p:sp>
        <p:nvSpPr>
          <p:cNvPr id="13" name="Rettangolo 12"/>
          <p:cNvSpPr/>
          <p:nvPr/>
        </p:nvSpPr>
        <p:spPr>
          <a:xfrm>
            <a:off x="6300192" y="2204864"/>
            <a:ext cx="1008112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Ottobre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downloa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80311" y="6345376"/>
            <a:ext cx="661142" cy="468000"/>
          </a:xfrm>
          <a:prstGeom prst="rect">
            <a:avLst/>
          </a:prstGeom>
        </p:spPr>
      </p:pic>
      <p:pic>
        <p:nvPicPr>
          <p:cNvPr id="3" name="Immagine 2" descr="G20s Castiglione 2019 logo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57661" y="6381376"/>
            <a:ext cx="906827" cy="432000"/>
          </a:xfrm>
          <a:prstGeom prst="rect">
            <a:avLst/>
          </a:prstGeom>
        </p:spPr>
      </p:pic>
      <p:pic>
        <p:nvPicPr>
          <p:cNvPr id="6" name="Immagine 5" descr="locandina festa del cinema di mare 2019.jpg"/>
          <p:cNvPicPr>
            <a:picLocks noChangeAspect="1"/>
          </p:cNvPicPr>
          <p:nvPr/>
        </p:nvPicPr>
        <p:blipFill>
          <a:blip r:embed="rId4" cstate="print"/>
          <a:srcRect t="6766"/>
          <a:stretch>
            <a:fillRect/>
          </a:stretch>
        </p:blipFill>
        <p:spPr>
          <a:xfrm rot="985246">
            <a:off x="7130276" y="4119601"/>
            <a:ext cx="1668726" cy="1921023"/>
          </a:xfrm>
          <a:prstGeom prst="rect">
            <a:avLst/>
          </a:prstGeom>
        </p:spPr>
      </p:pic>
      <p:pic>
        <p:nvPicPr>
          <p:cNvPr id="8" name="Immagine 7" descr="locandina-Goya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21255733">
            <a:off x="7412599" y="2060751"/>
            <a:ext cx="1512168" cy="2162171"/>
          </a:xfrm>
          <a:prstGeom prst="rect">
            <a:avLst/>
          </a:prstGeom>
        </p:spPr>
      </p:pic>
      <p:pic>
        <p:nvPicPr>
          <p:cNvPr id="10" name="Immagine 9" descr="A3 eventi.jpg"/>
          <p:cNvPicPr>
            <a:picLocks noChangeAspect="1"/>
          </p:cNvPicPr>
          <p:nvPr/>
        </p:nvPicPr>
        <p:blipFill>
          <a:blip r:embed="rId6" cstate="print"/>
          <a:srcRect b="81938"/>
          <a:stretch>
            <a:fillRect/>
          </a:stretch>
        </p:blipFill>
        <p:spPr>
          <a:xfrm>
            <a:off x="1187624" y="332656"/>
            <a:ext cx="6297168" cy="1080120"/>
          </a:xfrm>
          <a:prstGeom prst="rect">
            <a:avLst/>
          </a:prstGeom>
        </p:spPr>
      </p:pic>
      <p:pic>
        <p:nvPicPr>
          <p:cNvPr id="11" name="Immagine 10" descr="A3 eventi.jpg"/>
          <p:cNvPicPr>
            <a:picLocks noChangeAspect="1"/>
          </p:cNvPicPr>
          <p:nvPr/>
        </p:nvPicPr>
        <p:blipFill>
          <a:blip r:embed="rId6" cstate="print"/>
          <a:srcRect t="30103"/>
          <a:stretch>
            <a:fillRect/>
          </a:stretch>
        </p:blipFill>
        <p:spPr>
          <a:xfrm>
            <a:off x="1043608" y="1988840"/>
            <a:ext cx="6297168" cy="4179976"/>
          </a:xfrm>
          <a:prstGeom prst="rect">
            <a:avLst/>
          </a:prstGeom>
        </p:spPr>
      </p:pic>
      <p:pic>
        <p:nvPicPr>
          <p:cNvPr id="5" name="Immagine 4" descr="locandinaA3-ldt2018-4date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452320" y="260647"/>
            <a:ext cx="1515866" cy="2141621"/>
          </a:xfrm>
          <a:prstGeom prst="rect">
            <a:avLst/>
          </a:prstGeom>
        </p:spPr>
      </p:pic>
      <p:sp>
        <p:nvSpPr>
          <p:cNvPr id="12" name="CasellaDiTesto 11"/>
          <p:cNvSpPr txBox="1"/>
          <p:nvPr/>
        </p:nvSpPr>
        <p:spPr>
          <a:xfrm>
            <a:off x="1187624" y="1547500"/>
            <a:ext cx="25115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i="1" dirty="0" smtClean="0">
                <a:solidFill>
                  <a:srgbClr val="FF0000"/>
                </a:solidFill>
              </a:rPr>
              <a:t>Conferma </a:t>
            </a:r>
            <a:r>
              <a:rPr lang="it-IT" b="1" i="1" dirty="0" err="1" smtClean="0">
                <a:solidFill>
                  <a:srgbClr val="FF0000"/>
                </a:solidFill>
              </a:rPr>
              <a:t>iniziative…</a:t>
            </a:r>
            <a:r>
              <a:rPr lang="it-IT" b="1" i="1" dirty="0" smtClean="0">
                <a:solidFill>
                  <a:srgbClr val="FF0000"/>
                </a:solidFill>
              </a:rPr>
              <a:t>..</a:t>
            </a:r>
            <a:endParaRPr lang="it-IT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 descr="downloa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80311" y="6345376"/>
            <a:ext cx="661142" cy="468000"/>
          </a:xfrm>
          <a:prstGeom prst="rect">
            <a:avLst/>
          </a:prstGeom>
        </p:spPr>
      </p:pic>
      <p:pic>
        <p:nvPicPr>
          <p:cNvPr id="10" name="Immagine 9" descr="G20s Castiglione 2019 logo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57661" y="6381376"/>
            <a:ext cx="906827" cy="432000"/>
          </a:xfrm>
          <a:prstGeom prst="rect">
            <a:avLst/>
          </a:prstGeom>
        </p:spPr>
      </p:pic>
      <p:sp>
        <p:nvSpPr>
          <p:cNvPr id="4" name="Rettangolo 3"/>
          <p:cNvSpPr/>
          <p:nvPr/>
        </p:nvSpPr>
        <p:spPr>
          <a:xfrm>
            <a:off x="1907704" y="188640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Brand</a:t>
            </a:r>
            <a:r>
              <a:rPr lang="it-IT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 territorio:</a:t>
            </a:r>
          </a:p>
          <a:p>
            <a:r>
              <a:rPr lang="it-IT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Contratto affidato per 3 anni</a:t>
            </a:r>
            <a:endParaRPr lang="it-IT" sz="16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Immagine 4" descr="Presentazione _31 5 19-003.jpg"/>
          <p:cNvPicPr>
            <a:picLocks noChangeAspect="1"/>
          </p:cNvPicPr>
          <p:nvPr/>
        </p:nvPicPr>
        <p:blipFill>
          <a:blip r:embed="rId4" cstate="print"/>
          <a:srcRect r="2254" b="7132"/>
          <a:stretch>
            <a:fillRect/>
          </a:stretch>
        </p:blipFill>
        <p:spPr>
          <a:xfrm>
            <a:off x="5364088" y="188640"/>
            <a:ext cx="3489617" cy="2520280"/>
          </a:xfrm>
          <a:prstGeom prst="rect">
            <a:avLst/>
          </a:prstGeom>
        </p:spPr>
      </p:pic>
      <p:pic>
        <p:nvPicPr>
          <p:cNvPr id="6" name="Immagine 5" descr="Presentazione _31 5 19-004.jpg"/>
          <p:cNvPicPr>
            <a:picLocks noChangeAspect="1"/>
          </p:cNvPicPr>
          <p:nvPr/>
        </p:nvPicPr>
        <p:blipFill>
          <a:blip r:embed="rId5" cstate="print"/>
          <a:srcRect r="2534" b="6667"/>
          <a:stretch>
            <a:fillRect/>
          </a:stretch>
        </p:blipFill>
        <p:spPr>
          <a:xfrm>
            <a:off x="1835696" y="2924944"/>
            <a:ext cx="3264430" cy="2376264"/>
          </a:xfrm>
          <a:prstGeom prst="rect">
            <a:avLst/>
          </a:prstGeom>
        </p:spPr>
      </p:pic>
      <p:pic>
        <p:nvPicPr>
          <p:cNvPr id="8" name="Immagine 7" descr="Presentazione _31 5 19-010.jpg"/>
          <p:cNvPicPr>
            <a:picLocks noChangeAspect="1"/>
          </p:cNvPicPr>
          <p:nvPr/>
        </p:nvPicPr>
        <p:blipFill>
          <a:blip r:embed="rId6" cstate="print"/>
          <a:srcRect l="4383" t="45789" r="1982" b="-134"/>
          <a:stretch>
            <a:fillRect/>
          </a:stretch>
        </p:blipFill>
        <p:spPr>
          <a:xfrm>
            <a:off x="1907704" y="1268760"/>
            <a:ext cx="2774598" cy="1224136"/>
          </a:xfrm>
          <a:prstGeom prst="rect">
            <a:avLst/>
          </a:prstGeom>
        </p:spPr>
      </p:pic>
      <p:sp>
        <p:nvSpPr>
          <p:cNvPr id="11" name="CasellaDiTesto 10"/>
          <p:cNvSpPr txBox="1"/>
          <p:nvPr/>
        </p:nvSpPr>
        <p:spPr>
          <a:xfrm>
            <a:off x="1691680" y="5589240"/>
            <a:ext cx="69079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Revisione del portale turistico in armonia con </a:t>
            </a:r>
            <a:r>
              <a:rPr lang="it-IT" b="1" dirty="0" err="1" smtClean="0"/>
              <a:t>visittuscany.com</a:t>
            </a:r>
            <a:endParaRPr lang="it-IT" b="1" dirty="0"/>
          </a:p>
        </p:txBody>
      </p:sp>
      <p:pic>
        <p:nvPicPr>
          <p:cNvPr id="12" name="Immagine 11" descr="A4eLL8p3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940152" y="2708920"/>
            <a:ext cx="2304256" cy="23042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 descr="downloa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80311" y="6345376"/>
            <a:ext cx="661142" cy="468000"/>
          </a:xfrm>
          <a:prstGeom prst="rect">
            <a:avLst/>
          </a:prstGeom>
        </p:spPr>
      </p:pic>
      <p:pic>
        <p:nvPicPr>
          <p:cNvPr id="10" name="Immagine 9" descr="G20s Castiglione 2019 logo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57661" y="6381376"/>
            <a:ext cx="906827" cy="432000"/>
          </a:xfrm>
          <a:prstGeom prst="rect">
            <a:avLst/>
          </a:prstGeom>
        </p:spPr>
      </p:pic>
      <p:sp>
        <p:nvSpPr>
          <p:cNvPr id="4" name="Rettangolo 3"/>
          <p:cNvSpPr/>
          <p:nvPr/>
        </p:nvSpPr>
        <p:spPr>
          <a:xfrm>
            <a:off x="1835696" y="44624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Affitti Sicuri:</a:t>
            </a:r>
          </a:p>
          <a:p>
            <a:r>
              <a:rPr lang="it-IT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Promozione accoglienza diffusa</a:t>
            </a:r>
            <a:endParaRPr lang="it-IT" sz="16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259632" y="825961"/>
            <a:ext cx="7632848" cy="555536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La situazione e i numeri in Toscana</a:t>
            </a:r>
            <a:r>
              <a:rPr kumimoji="0" lang="it-IT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sz="500" b="1" dirty="0">
                <a:solidFill>
                  <a:srgbClr val="000000"/>
                </a:solidFill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 </a:t>
            </a:r>
            <a:endParaRPr lang="it-IT" sz="1600" dirty="0">
              <a:solidFill>
                <a:srgbClr val="000000"/>
              </a:solidFill>
              <a:latin typeface="Arial Rounded MT Bold" pitchFamily="34" charset="0"/>
              <a:ea typeface="Times New Roman" pitchFamily="18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it-IT" sz="1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Dal primo marzo 2019, infatti, anche chi affitta a fini turistici un immobile, o una parte di esso, adibito a civile abitazione deve, entro 30 giorni dell’avventura locazione, darne comunicazione indicando una serie di dati tra cui il numero degli alloggiati.</a:t>
            </a:r>
            <a:endParaRPr kumimoji="0" lang="it-IT" sz="500" b="0" i="1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 Rounded MT Bold" pitchFamily="34" charset="0"/>
              <a:ea typeface="Times New Roman" pitchFamily="18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t-IT" sz="500" i="1" dirty="0">
                <a:solidFill>
                  <a:srgbClr val="000000"/>
                </a:solidFill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it-IT" sz="500" i="1" dirty="0" smtClean="0">
                <a:solidFill>
                  <a:srgbClr val="000000"/>
                </a:solidFill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        Sono </a:t>
            </a:r>
            <a:r>
              <a:rPr kumimoji="0" lang="it-IT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24.493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gli appartamenti per locazioni turistiche che si sono registrati sul portale della Regione Toscana </a:t>
            </a:r>
            <a:r>
              <a:rPr lang="it-IT" sz="1600" dirty="0" smtClean="0">
                <a:solidFill>
                  <a:srgbClr val="000000"/>
                </a:solidFill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con </a:t>
            </a:r>
            <a:r>
              <a:rPr kumimoji="0" lang="it-IT" sz="2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114.723</a:t>
            </a:r>
            <a:r>
              <a:rPr lang="it-IT" sz="24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it-IT" sz="1600" dirty="0" smtClean="0">
                <a:solidFill>
                  <a:srgbClr val="000000"/>
                </a:solidFill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posti letto</a:t>
            </a: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it-IT" sz="600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itchFamily="34" charset="0"/>
              <a:ea typeface="Times New Roman" pitchFamily="18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kumimoji="0" lang="it-IT" sz="1000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La situazione e i numeri della Maremma</a:t>
            </a:r>
            <a:r>
              <a:rPr kumimoji="0" lang="it-IT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La provincia di Grosseto è divisa in tre ambiti turistici: Maremma Nord, Maremma Sud e </a:t>
            </a:r>
            <a:r>
              <a:rPr kumimoji="0" lang="it-IT" sz="14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Amiata</a:t>
            </a:r>
            <a:r>
              <a:rPr kumimoji="0" lang="it-IT" sz="1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 che comprende anche il versante senese della montagna. </a:t>
            </a:r>
            <a:endParaRPr kumimoji="0" lang="it-IT" sz="500" b="0" i="1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 Rounded MT Bold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sz="500" i="1" dirty="0">
                <a:solidFill>
                  <a:srgbClr val="000000"/>
                </a:solidFill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it-IT" sz="1400" b="0" i="1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 Rounded MT Bold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Questi sono i numeri in dettaglio dei tre ambiti: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      Maremma Nord </a:t>
            </a:r>
            <a:r>
              <a:rPr kumimoji="0" lang="it-IT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1.913</a:t>
            </a: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 appartamenti con</a:t>
            </a:r>
            <a:r>
              <a:rPr kumimoji="0" lang="it-IT" sz="16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9.564 </a:t>
            </a: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 posti letto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      Maremma Sud</a:t>
            </a:r>
            <a:r>
              <a:rPr kumimoji="0" lang="it-IT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it-IT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1.126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appartamenti con</a:t>
            </a:r>
            <a:r>
              <a:rPr kumimoji="0" lang="it-IT" sz="16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5.396 </a:t>
            </a: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 posti letto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      </a:t>
            </a:r>
            <a:r>
              <a:rPr kumimoji="0" lang="it-IT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Amiata</a:t>
            </a: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it-IT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80</a:t>
            </a: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 appartamenti con</a:t>
            </a:r>
            <a:r>
              <a:rPr kumimoji="0" lang="it-IT" sz="16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421</a:t>
            </a: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  posti letti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 Rounded MT Bold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La situazione e i numeri di Castiglione della Pescaia</a:t>
            </a:r>
            <a:r>
              <a:rPr kumimoji="0" lang="it-IT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6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        Sono </a:t>
            </a:r>
            <a:r>
              <a:rPr kumimoji="0" lang="it-IT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1.037</a:t>
            </a:r>
            <a:r>
              <a:rPr kumimoji="0" lang="it-IT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le comunicazioni registrate nel portale regionale, per un totale di </a:t>
            </a:r>
            <a:r>
              <a:rPr kumimoji="0" lang="it-IT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2.202</a:t>
            </a: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 camere e </a:t>
            </a:r>
            <a:r>
              <a:rPr kumimoji="0" lang="it-IT" sz="2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5.060</a:t>
            </a: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  posti letto</a:t>
            </a:r>
            <a:endParaRPr kumimoji="0" lang="it-IT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Rounded MT Bold" pitchFamily="34" charset="0"/>
              <a:cs typeface="Arial" pitchFamily="34" charset="0"/>
            </a:endParaRPr>
          </a:p>
        </p:txBody>
      </p:sp>
      <p:sp>
        <p:nvSpPr>
          <p:cNvPr id="6" name="Pentagono 5"/>
          <p:cNvSpPr/>
          <p:nvPr/>
        </p:nvSpPr>
        <p:spPr>
          <a:xfrm>
            <a:off x="1187624" y="2132856"/>
            <a:ext cx="504056" cy="216024"/>
          </a:xfrm>
          <a:prstGeom prst="homePlat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Pentagono 6"/>
          <p:cNvSpPr/>
          <p:nvPr/>
        </p:nvSpPr>
        <p:spPr>
          <a:xfrm>
            <a:off x="1187624" y="5661248"/>
            <a:ext cx="504056" cy="216024"/>
          </a:xfrm>
          <a:prstGeom prst="homePlat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 descr="downloa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80311" y="6345376"/>
            <a:ext cx="661142" cy="468000"/>
          </a:xfrm>
          <a:prstGeom prst="rect">
            <a:avLst/>
          </a:prstGeom>
        </p:spPr>
      </p:pic>
      <p:pic>
        <p:nvPicPr>
          <p:cNvPr id="10" name="Immagine 9" descr="G20s Castiglione 2019 logo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57661" y="6381376"/>
            <a:ext cx="906827" cy="432000"/>
          </a:xfrm>
          <a:prstGeom prst="rect">
            <a:avLst/>
          </a:prstGeom>
        </p:spPr>
      </p:pic>
      <p:sp>
        <p:nvSpPr>
          <p:cNvPr id="4" name="Rettangolo 3"/>
          <p:cNvSpPr/>
          <p:nvPr/>
        </p:nvSpPr>
        <p:spPr>
          <a:xfrm>
            <a:off x="1475656" y="4627002"/>
            <a:ext cx="727280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buNone/>
            </a:pPr>
            <a:r>
              <a:rPr lang="it-IT" dirty="0" smtClean="0"/>
              <a:t>Gli incontri informativi e divulgativi su tematiche di interesse collettivo nell'ambito turistico hanno anche lo scopo di creare uno spazio di confronto e di riflessione comune.</a:t>
            </a:r>
          </a:p>
          <a:p>
            <a:pPr lvl="0" algn="just">
              <a:buNone/>
            </a:pPr>
            <a:r>
              <a:rPr lang="it-IT" dirty="0" smtClean="0"/>
              <a:t>A conclusione del progetto verrà rilasciato a tutti i partecipanti un attestato che certificherà corsi e seminari svolti, dando conto del percorso formativo effettuato.  </a:t>
            </a:r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1115616" y="2204864"/>
            <a:ext cx="7848872" cy="2160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/>
          <a:lstStyle/>
          <a:p>
            <a:pPr marL="0" marR="0" lvl="0" indent="0" algn="just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400" b="1" i="0" u="none" strike="noStrike" kern="1200" cap="none" spc="0" baseline="0" dirty="0" err="1" smtClean="0">
                <a:solidFill>
                  <a:srgbClr val="000000"/>
                </a:solidFill>
                <a:uFillTx/>
                <a:latin typeface="Arial" pitchFamily="18"/>
                <a:ea typeface="Andale Sans UI" pitchFamily="2"/>
                <a:cs typeface="Tahoma" pitchFamily="2"/>
              </a:rPr>
              <a:t>Progetto</a:t>
            </a:r>
            <a:r>
              <a:rPr lang="de-DE" sz="24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Arial" pitchFamily="18"/>
                <a:ea typeface="Andale Sans UI" pitchFamily="2"/>
                <a:cs typeface="Tahoma" pitchFamily="2"/>
              </a:rPr>
              <a:t> </a:t>
            </a:r>
            <a:r>
              <a:rPr lang="de-DE" sz="2400" b="1" i="0" u="none" strike="noStrike" kern="1200" cap="none" spc="0" baseline="0" dirty="0">
                <a:solidFill>
                  <a:srgbClr val="000000"/>
                </a:solidFill>
                <a:uFillTx/>
                <a:latin typeface="Arial" pitchFamily="18"/>
                <a:ea typeface="Andale Sans UI" pitchFamily="2"/>
                <a:cs typeface="Tahoma" pitchFamily="2"/>
              </a:rPr>
              <a:t>di </a:t>
            </a:r>
            <a:r>
              <a:rPr lang="de-DE" sz="2400" b="1" i="0" u="none" strike="noStrike" kern="1200" cap="none" spc="0" baseline="0" dirty="0" err="1">
                <a:solidFill>
                  <a:srgbClr val="000000"/>
                </a:solidFill>
                <a:uFillTx/>
                <a:latin typeface="Arial" pitchFamily="18"/>
                <a:ea typeface="Andale Sans UI" pitchFamily="2"/>
                <a:cs typeface="Tahoma" pitchFamily="2"/>
              </a:rPr>
              <a:t>formazione</a:t>
            </a:r>
            <a:r>
              <a:rPr lang="de-DE" sz="2400" b="1" i="0" u="none" strike="noStrike" kern="1200" cap="none" spc="0" baseline="0" dirty="0">
                <a:solidFill>
                  <a:srgbClr val="000000"/>
                </a:solidFill>
                <a:uFillTx/>
                <a:latin typeface="Arial" pitchFamily="18"/>
                <a:ea typeface="Andale Sans UI" pitchFamily="2"/>
                <a:cs typeface="Tahoma" pitchFamily="2"/>
              </a:rPr>
              <a:t> permanente </a:t>
            </a:r>
            <a:r>
              <a:rPr lang="de-DE" sz="24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Arial" pitchFamily="18"/>
                <a:ea typeface="Andale Sans UI" pitchFamily="2"/>
                <a:cs typeface="Tahoma" pitchFamily="2"/>
              </a:rPr>
              <a:t>per </a:t>
            </a:r>
            <a:r>
              <a:rPr lang="de-DE" sz="2400" b="1" i="0" u="none" strike="noStrike" kern="1200" cap="none" spc="0" baseline="0" dirty="0" err="1">
                <a:solidFill>
                  <a:srgbClr val="000000"/>
                </a:solidFill>
                <a:uFillTx/>
                <a:latin typeface="Arial" pitchFamily="18"/>
                <a:ea typeface="Andale Sans UI" pitchFamily="2"/>
                <a:cs typeface="Tahoma" pitchFamily="2"/>
              </a:rPr>
              <a:t>valorizzare</a:t>
            </a:r>
            <a:r>
              <a:rPr lang="de-DE" sz="2400" b="1" i="0" u="none" strike="noStrike" kern="1200" cap="none" spc="0" baseline="0" dirty="0">
                <a:solidFill>
                  <a:srgbClr val="000000"/>
                </a:solidFill>
                <a:uFillTx/>
                <a:latin typeface="Arial" pitchFamily="18"/>
                <a:ea typeface="Andale Sans UI" pitchFamily="2"/>
                <a:cs typeface="Tahoma" pitchFamily="2"/>
              </a:rPr>
              <a:t> </a:t>
            </a:r>
            <a:endParaRPr lang="de-DE" sz="2400" b="1" i="0" u="none" strike="noStrike" kern="1200" cap="none" spc="0" baseline="0" dirty="0" smtClean="0">
              <a:solidFill>
                <a:srgbClr val="000000"/>
              </a:solidFill>
              <a:uFillTx/>
              <a:latin typeface="Arial" pitchFamily="18"/>
              <a:ea typeface="Andale Sans UI" pitchFamily="2"/>
              <a:cs typeface="Tahoma" pitchFamily="2"/>
            </a:endParaRPr>
          </a:p>
          <a:p>
            <a:pPr marL="0" marR="0" lvl="0" indent="0" algn="just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4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Arial" pitchFamily="18"/>
                <a:ea typeface="Andale Sans UI" pitchFamily="2"/>
                <a:cs typeface="Tahoma" pitchFamily="2"/>
              </a:rPr>
              <a:t>e </a:t>
            </a:r>
            <a:r>
              <a:rPr lang="de-DE" sz="2400" b="1" i="0" u="none" strike="noStrike" kern="1200" cap="none" spc="0" baseline="0" dirty="0" err="1">
                <a:solidFill>
                  <a:srgbClr val="000000"/>
                </a:solidFill>
                <a:uFillTx/>
                <a:latin typeface="Arial" pitchFamily="18"/>
                <a:ea typeface="Andale Sans UI" pitchFamily="2"/>
                <a:cs typeface="Tahoma" pitchFamily="2"/>
              </a:rPr>
              <a:t>promuovere</a:t>
            </a:r>
            <a:r>
              <a:rPr lang="de-DE" sz="2400" b="1" i="0" u="none" strike="noStrike" kern="1200" cap="none" spc="0" baseline="0" dirty="0">
                <a:solidFill>
                  <a:srgbClr val="000000"/>
                </a:solidFill>
                <a:uFillTx/>
                <a:latin typeface="Arial" pitchFamily="18"/>
                <a:ea typeface="Andale Sans UI" pitchFamily="2"/>
                <a:cs typeface="Tahoma" pitchFamily="2"/>
              </a:rPr>
              <a:t> il territorio </a:t>
            </a:r>
            <a:r>
              <a:rPr lang="de-DE" sz="2400" b="1" i="0" u="none" strike="noStrike" kern="1200" cap="none" spc="0" baseline="0" dirty="0" err="1" smtClean="0">
                <a:solidFill>
                  <a:srgbClr val="000000"/>
                </a:solidFill>
                <a:uFillTx/>
                <a:latin typeface="Arial" pitchFamily="18"/>
                <a:ea typeface="Andale Sans UI" pitchFamily="2"/>
                <a:cs typeface="Tahoma" pitchFamily="2"/>
              </a:rPr>
              <a:t>ottimizzando</a:t>
            </a:r>
            <a:r>
              <a:rPr lang="de-DE" sz="24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Arial" pitchFamily="18"/>
                <a:ea typeface="Andale Sans UI" pitchFamily="2"/>
                <a:cs typeface="Tahoma" pitchFamily="2"/>
              </a:rPr>
              <a:t> </a:t>
            </a:r>
            <a:r>
              <a:rPr lang="de-DE" sz="2400" b="1" i="0" u="none" strike="noStrike" kern="1200" cap="none" spc="0" baseline="0" dirty="0">
                <a:solidFill>
                  <a:srgbClr val="000000"/>
                </a:solidFill>
                <a:uFillTx/>
                <a:latin typeface="Arial" pitchFamily="18"/>
                <a:ea typeface="Andale Sans UI" pitchFamily="2"/>
                <a:cs typeface="Tahoma" pitchFamily="2"/>
              </a:rPr>
              <a:t>le </a:t>
            </a:r>
            <a:r>
              <a:rPr lang="de-DE" sz="2400" b="1" i="0" u="none" strike="noStrike" kern="1200" cap="none" spc="0" baseline="0" dirty="0" err="1">
                <a:solidFill>
                  <a:srgbClr val="000000"/>
                </a:solidFill>
                <a:uFillTx/>
                <a:latin typeface="Arial" pitchFamily="18"/>
                <a:ea typeface="Andale Sans UI" pitchFamily="2"/>
                <a:cs typeface="Tahoma" pitchFamily="2"/>
              </a:rPr>
              <a:t>risorse</a:t>
            </a:r>
            <a:r>
              <a:rPr lang="de-DE" sz="2400" b="1" i="0" u="none" strike="noStrike" kern="1200" cap="none" spc="0" baseline="0" dirty="0">
                <a:solidFill>
                  <a:srgbClr val="000000"/>
                </a:solidFill>
                <a:uFillTx/>
                <a:latin typeface="Arial" pitchFamily="18"/>
                <a:ea typeface="Andale Sans UI" pitchFamily="2"/>
                <a:cs typeface="Tahoma" pitchFamily="2"/>
              </a:rPr>
              <a:t> </a:t>
            </a:r>
            <a:endParaRPr lang="de-DE" sz="2400" b="1" i="0" u="none" strike="noStrike" kern="1200" cap="none" spc="0" baseline="0" dirty="0" smtClean="0">
              <a:solidFill>
                <a:srgbClr val="000000"/>
              </a:solidFill>
              <a:uFillTx/>
              <a:latin typeface="Arial" pitchFamily="18"/>
              <a:ea typeface="Andale Sans UI" pitchFamily="2"/>
              <a:cs typeface="Tahoma" pitchFamily="2"/>
            </a:endParaRPr>
          </a:p>
          <a:p>
            <a:pPr marL="0" marR="0" lvl="0" indent="0" algn="just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400" b="1" i="0" u="none" strike="noStrike" kern="1200" cap="none" spc="0" baseline="0" dirty="0" err="1" smtClean="0">
                <a:solidFill>
                  <a:srgbClr val="000000"/>
                </a:solidFill>
                <a:uFillTx/>
                <a:latin typeface="Arial" pitchFamily="18"/>
                <a:ea typeface="Andale Sans UI" pitchFamily="2"/>
                <a:cs typeface="Tahoma" pitchFamily="2"/>
              </a:rPr>
              <a:t>Umane</a:t>
            </a:r>
            <a:r>
              <a:rPr lang="de-DE" sz="2400" b="1" dirty="0" smtClean="0">
                <a:solidFill>
                  <a:srgbClr val="000000"/>
                </a:solidFill>
                <a:latin typeface="Arial" pitchFamily="18"/>
                <a:ea typeface="Andale Sans UI" pitchFamily="2"/>
                <a:cs typeface="Tahoma" pitchFamily="2"/>
              </a:rPr>
              <a:t> </a:t>
            </a:r>
            <a:r>
              <a:rPr lang="de-DE" sz="24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Arial" pitchFamily="18"/>
                <a:ea typeface="Andale Sans UI" pitchFamily="2"/>
                <a:cs typeface="Tahoma" pitchFamily="2"/>
              </a:rPr>
              <a:t>in </a:t>
            </a:r>
            <a:r>
              <a:rPr lang="de-DE" sz="2400" b="1" i="0" u="none" strike="noStrike" kern="1200" cap="none" spc="0" baseline="0" dirty="0">
                <a:solidFill>
                  <a:srgbClr val="000000"/>
                </a:solidFill>
                <a:uFillTx/>
                <a:latin typeface="Arial" pitchFamily="18"/>
                <a:ea typeface="Andale Sans UI" pitchFamily="2"/>
                <a:cs typeface="Tahoma" pitchFamily="2"/>
              </a:rPr>
              <a:t>materia </a:t>
            </a:r>
            <a:r>
              <a:rPr lang="de-DE" sz="24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Arial" pitchFamily="18"/>
                <a:ea typeface="Andale Sans UI" pitchFamily="2"/>
                <a:cs typeface="Tahoma" pitchFamily="2"/>
              </a:rPr>
              <a:t>di </a:t>
            </a:r>
            <a:r>
              <a:rPr lang="de-DE" sz="2400" b="1" i="0" u="none" strike="noStrike" kern="1200" cap="none" spc="0" baseline="0" dirty="0" err="1">
                <a:solidFill>
                  <a:srgbClr val="000000"/>
                </a:solidFill>
                <a:uFillTx/>
                <a:latin typeface="Arial" pitchFamily="18"/>
                <a:ea typeface="Andale Sans UI" pitchFamily="2"/>
                <a:cs typeface="Tahoma" pitchFamily="2"/>
              </a:rPr>
              <a:t>turismo</a:t>
            </a:r>
            <a:r>
              <a:rPr lang="de-DE" sz="2400" b="1" i="0" u="none" strike="noStrike" kern="1200" cap="none" spc="0" baseline="0" dirty="0">
                <a:solidFill>
                  <a:srgbClr val="000000"/>
                </a:solidFill>
                <a:uFillTx/>
                <a:latin typeface="Arial" pitchFamily="18"/>
                <a:ea typeface="Andale Sans UI" pitchFamily="2"/>
                <a:cs typeface="Tahoma" pitchFamily="2"/>
              </a:rPr>
              <a:t>, </a:t>
            </a:r>
            <a:r>
              <a:rPr lang="de-DE" sz="2400" b="1" i="0" u="none" strike="noStrike" kern="1200" cap="none" spc="0" baseline="0" dirty="0" err="1">
                <a:solidFill>
                  <a:srgbClr val="000000"/>
                </a:solidFill>
                <a:uFillTx/>
                <a:latin typeface="Arial" pitchFamily="18"/>
                <a:ea typeface="Andale Sans UI" pitchFamily="2"/>
                <a:cs typeface="Tahoma" pitchFamily="2"/>
              </a:rPr>
              <a:t>attraverso</a:t>
            </a:r>
            <a:r>
              <a:rPr lang="de-DE" sz="2400" b="1" i="0" u="none" strike="noStrike" kern="1200" cap="none" spc="0" baseline="0" dirty="0">
                <a:solidFill>
                  <a:srgbClr val="000000"/>
                </a:solidFill>
                <a:uFillTx/>
                <a:latin typeface="Arial" pitchFamily="18"/>
                <a:ea typeface="Andale Sans UI" pitchFamily="2"/>
                <a:cs typeface="Tahoma" pitchFamily="2"/>
              </a:rPr>
              <a:t> </a:t>
            </a:r>
            <a:r>
              <a:rPr lang="de-DE" sz="2400" b="1" i="0" u="none" strike="noStrike" kern="1200" cap="none" spc="0" baseline="0" dirty="0" err="1">
                <a:solidFill>
                  <a:srgbClr val="000000"/>
                </a:solidFill>
                <a:uFillTx/>
                <a:latin typeface="Arial" pitchFamily="18"/>
                <a:ea typeface="Andale Sans UI" pitchFamily="2"/>
                <a:cs typeface="Tahoma" pitchFamily="2"/>
              </a:rPr>
              <a:t>corsi</a:t>
            </a:r>
            <a:r>
              <a:rPr lang="de-DE" sz="2400" b="1" i="0" u="none" strike="noStrike" kern="1200" cap="none" spc="0" baseline="0" dirty="0">
                <a:solidFill>
                  <a:srgbClr val="000000"/>
                </a:solidFill>
                <a:uFillTx/>
                <a:latin typeface="Arial" pitchFamily="18"/>
                <a:ea typeface="Andale Sans UI" pitchFamily="2"/>
                <a:cs typeface="Tahoma" pitchFamily="2"/>
              </a:rPr>
              <a:t> </a:t>
            </a:r>
            <a:endParaRPr lang="de-DE" sz="2400" b="1" i="0" u="none" strike="noStrike" kern="1200" cap="none" spc="0" baseline="0" dirty="0" smtClean="0">
              <a:solidFill>
                <a:srgbClr val="000000"/>
              </a:solidFill>
              <a:uFillTx/>
              <a:latin typeface="Arial" pitchFamily="18"/>
              <a:ea typeface="Andale Sans UI" pitchFamily="2"/>
              <a:cs typeface="Tahoma" pitchFamily="2"/>
            </a:endParaRPr>
          </a:p>
          <a:p>
            <a:pPr marL="0" marR="0" lvl="0" indent="0" algn="just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400" b="1" i="0" u="none" strike="noStrike" kern="1200" cap="none" spc="0" baseline="0" dirty="0" err="1" smtClean="0">
                <a:solidFill>
                  <a:srgbClr val="000000"/>
                </a:solidFill>
                <a:uFillTx/>
                <a:latin typeface="Arial" pitchFamily="18"/>
                <a:ea typeface="Andale Sans UI" pitchFamily="2"/>
                <a:cs typeface="Tahoma" pitchFamily="2"/>
              </a:rPr>
              <a:t>specialistici</a:t>
            </a:r>
            <a:r>
              <a:rPr lang="de-DE" sz="2400" b="1" i="0" u="none" strike="noStrike" kern="1200" cap="none" spc="0" baseline="0" dirty="0">
                <a:solidFill>
                  <a:srgbClr val="000000"/>
                </a:solidFill>
                <a:uFillTx/>
                <a:latin typeface="Arial" pitchFamily="18"/>
                <a:ea typeface="Andale Sans UI" pitchFamily="2"/>
                <a:cs typeface="Tahoma" pitchFamily="2"/>
              </a:rPr>
              <a:t>, </a:t>
            </a:r>
            <a:r>
              <a:rPr lang="de-DE" sz="2400" b="1" i="0" u="none" strike="noStrike" kern="1200" cap="none" spc="0" baseline="0" dirty="0" err="1" smtClean="0">
                <a:solidFill>
                  <a:srgbClr val="000000"/>
                </a:solidFill>
                <a:uFillTx/>
                <a:latin typeface="Arial" pitchFamily="18"/>
                <a:ea typeface="Andale Sans UI" pitchFamily="2"/>
                <a:cs typeface="Tahoma" pitchFamily="2"/>
              </a:rPr>
              <a:t>corsi</a:t>
            </a:r>
            <a:r>
              <a:rPr lang="de-DE" sz="24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Arial" pitchFamily="18"/>
                <a:ea typeface="Andale Sans UI" pitchFamily="2"/>
                <a:cs typeface="Tahoma" pitchFamily="2"/>
              </a:rPr>
              <a:t> </a:t>
            </a:r>
            <a:r>
              <a:rPr lang="de-DE" sz="2400" b="1" i="0" u="none" strike="noStrike" kern="1200" cap="none" spc="0" baseline="0" dirty="0" err="1">
                <a:solidFill>
                  <a:srgbClr val="000000"/>
                </a:solidFill>
                <a:uFillTx/>
                <a:latin typeface="Arial" pitchFamily="18"/>
                <a:ea typeface="Andale Sans UI" pitchFamily="2"/>
                <a:cs typeface="Tahoma" pitchFamily="2"/>
              </a:rPr>
              <a:t>esperenziali</a:t>
            </a:r>
            <a:r>
              <a:rPr lang="de-DE" sz="2400" b="1" i="0" u="none" strike="noStrike" kern="1200" cap="none" spc="0" baseline="0" dirty="0">
                <a:solidFill>
                  <a:srgbClr val="000000"/>
                </a:solidFill>
                <a:uFillTx/>
                <a:latin typeface="Arial" pitchFamily="18"/>
                <a:ea typeface="Andale Sans UI" pitchFamily="2"/>
                <a:cs typeface="Tahoma" pitchFamily="2"/>
              </a:rPr>
              <a:t> e </a:t>
            </a:r>
            <a:r>
              <a:rPr lang="de-DE" sz="2400" b="1" i="0" u="none" strike="noStrike" kern="1200" cap="none" spc="0" baseline="0" dirty="0" err="1">
                <a:solidFill>
                  <a:srgbClr val="000000"/>
                </a:solidFill>
                <a:uFillTx/>
                <a:latin typeface="Arial" pitchFamily="18"/>
                <a:ea typeface="Andale Sans UI" pitchFamily="2"/>
                <a:cs typeface="Tahoma" pitchFamily="2"/>
              </a:rPr>
              <a:t>seminari</a:t>
            </a:r>
            <a:r>
              <a:rPr lang="de-DE" sz="2400" b="1" i="0" u="none" strike="noStrike" kern="1200" cap="none" spc="0" baseline="0" dirty="0">
                <a:solidFill>
                  <a:srgbClr val="000000"/>
                </a:solidFill>
                <a:uFillTx/>
                <a:latin typeface="Arial" pitchFamily="18"/>
                <a:ea typeface="Andale Sans UI" pitchFamily="2"/>
                <a:cs typeface="Tahoma" pitchFamily="2"/>
              </a:rPr>
              <a:t>, </a:t>
            </a:r>
            <a:r>
              <a:rPr lang="de-DE" sz="2400" b="1" i="0" u="none" strike="noStrike" kern="1200" cap="none" spc="0" baseline="0" dirty="0" err="1">
                <a:solidFill>
                  <a:srgbClr val="000000"/>
                </a:solidFill>
                <a:uFillTx/>
                <a:latin typeface="Arial" pitchFamily="18"/>
                <a:ea typeface="Andale Sans UI" pitchFamily="2"/>
                <a:cs typeface="Tahoma" pitchFamily="2"/>
              </a:rPr>
              <a:t>tenuti</a:t>
            </a:r>
            <a:r>
              <a:rPr lang="de-DE" sz="2400" b="1" i="0" u="none" strike="noStrike" kern="1200" cap="none" spc="0" baseline="0" dirty="0">
                <a:solidFill>
                  <a:srgbClr val="000000"/>
                </a:solidFill>
                <a:uFillTx/>
                <a:latin typeface="Arial" pitchFamily="18"/>
                <a:ea typeface="Andale Sans UI" pitchFamily="2"/>
                <a:cs typeface="Tahoma" pitchFamily="2"/>
              </a:rPr>
              <a:t> </a:t>
            </a:r>
            <a:endParaRPr lang="de-DE" sz="2400" b="1" i="0" u="none" strike="noStrike" kern="1200" cap="none" spc="0" baseline="0" dirty="0" smtClean="0">
              <a:solidFill>
                <a:srgbClr val="000000"/>
              </a:solidFill>
              <a:uFillTx/>
              <a:latin typeface="Arial" pitchFamily="18"/>
              <a:ea typeface="Andale Sans UI" pitchFamily="2"/>
              <a:cs typeface="Tahoma" pitchFamily="2"/>
            </a:endParaRPr>
          </a:p>
          <a:p>
            <a:pPr marL="0" marR="0" lvl="0" indent="0" algn="just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4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Arial" pitchFamily="18"/>
                <a:ea typeface="Andale Sans UI" pitchFamily="2"/>
                <a:cs typeface="Tahoma" pitchFamily="2"/>
              </a:rPr>
              <a:t>da</a:t>
            </a:r>
            <a:r>
              <a:rPr lang="de-DE" sz="2400" b="1" i="0" u="none" strike="noStrike" kern="1200" cap="none" spc="0" dirty="0" smtClean="0">
                <a:solidFill>
                  <a:srgbClr val="000000"/>
                </a:solidFill>
                <a:uFillTx/>
                <a:latin typeface="Arial" pitchFamily="18"/>
                <a:ea typeface="Andale Sans UI" pitchFamily="2"/>
                <a:cs typeface="Tahoma" pitchFamily="2"/>
              </a:rPr>
              <a:t> </a:t>
            </a:r>
            <a:r>
              <a:rPr lang="de-DE" sz="2400" b="1" i="0" u="none" strike="noStrike" kern="1200" cap="none" spc="0" baseline="0" dirty="0" err="1" smtClean="0">
                <a:solidFill>
                  <a:srgbClr val="000000"/>
                </a:solidFill>
                <a:uFillTx/>
                <a:latin typeface="Arial" pitchFamily="18"/>
                <a:ea typeface="Andale Sans UI" pitchFamily="2"/>
                <a:cs typeface="Tahoma" pitchFamily="2"/>
              </a:rPr>
              <a:t>docenti</a:t>
            </a:r>
            <a:r>
              <a:rPr lang="de-DE" sz="24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Arial" pitchFamily="18"/>
                <a:ea typeface="Andale Sans UI" pitchFamily="2"/>
                <a:cs typeface="Tahoma" pitchFamily="2"/>
              </a:rPr>
              <a:t> </a:t>
            </a:r>
            <a:r>
              <a:rPr lang="de-DE" sz="2400" b="1" i="0" u="none" strike="noStrike" kern="1200" cap="none" spc="0" baseline="0" dirty="0" err="1">
                <a:solidFill>
                  <a:srgbClr val="000000"/>
                </a:solidFill>
                <a:uFillTx/>
                <a:latin typeface="Arial" pitchFamily="18"/>
                <a:ea typeface="Andale Sans UI" pitchFamily="2"/>
                <a:cs typeface="Tahoma" pitchFamily="2"/>
              </a:rPr>
              <a:t>qualificati</a:t>
            </a:r>
            <a:r>
              <a:rPr lang="de-DE" sz="2400" b="1" i="0" u="none" strike="noStrike" kern="1200" cap="none" spc="0" baseline="0" dirty="0">
                <a:solidFill>
                  <a:srgbClr val="000000"/>
                </a:solidFill>
                <a:uFillTx/>
                <a:latin typeface="Arial" pitchFamily="18"/>
                <a:ea typeface="Andale Sans UI" pitchFamily="2"/>
                <a:cs typeface="Tahoma" pitchFamily="2"/>
              </a:rPr>
              <a:t>, </a:t>
            </a:r>
            <a:r>
              <a:rPr lang="de-DE" sz="2400" b="1" i="0" u="none" strike="noStrike" kern="1200" cap="none" spc="0" baseline="0" dirty="0" err="1" smtClean="0">
                <a:solidFill>
                  <a:srgbClr val="000000"/>
                </a:solidFill>
                <a:uFillTx/>
                <a:latin typeface="Arial" pitchFamily="18"/>
                <a:ea typeface="Andale Sans UI" pitchFamily="2"/>
                <a:cs typeface="Tahoma" pitchFamily="2"/>
              </a:rPr>
              <a:t>completamente</a:t>
            </a:r>
            <a:r>
              <a:rPr lang="de-DE" sz="24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Arial" pitchFamily="18"/>
                <a:ea typeface="Andale Sans UI" pitchFamily="2"/>
                <a:cs typeface="Tahoma" pitchFamily="2"/>
              </a:rPr>
              <a:t> </a:t>
            </a:r>
            <a:r>
              <a:rPr lang="de-DE" sz="2400" b="1" i="0" u="none" strike="noStrike" kern="1200" cap="none" spc="0" baseline="0" dirty="0" err="1" smtClean="0">
                <a:solidFill>
                  <a:srgbClr val="000000"/>
                </a:solidFill>
                <a:uFillTx/>
                <a:latin typeface="Arial" pitchFamily="18"/>
                <a:ea typeface="Andale Sans UI" pitchFamily="2"/>
                <a:cs typeface="Tahoma" pitchFamily="2"/>
              </a:rPr>
              <a:t>gratuiti</a:t>
            </a:r>
            <a:r>
              <a:rPr lang="de-DE" sz="24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Arial" pitchFamily="18"/>
                <a:ea typeface="Andale Sans UI" pitchFamily="2"/>
                <a:cs typeface="Tahoma" pitchFamily="2"/>
              </a:rPr>
              <a:t>,</a:t>
            </a:r>
            <a:r>
              <a:rPr lang="de-DE" sz="2400" b="1" i="0" u="none" strike="noStrike" kern="1200" cap="none" spc="0" dirty="0" smtClean="0">
                <a:solidFill>
                  <a:srgbClr val="000000"/>
                </a:solidFill>
                <a:uFillTx/>
                <a:latin typeface="Arial" pitchFamily="18"/>
                <a:ea typeface="Andale Sans UI" pitchFamily="2"/>
                <a:cs typeface="Tahoma" pitchFamily="2"/>
              </a:rPr>
              <a:t> </a:t>
            </a:r>
          </a:p>
          <a:p>
            <a:pPr marL="0" marR="0" lvl="0" indent="0" algn="just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400" b="1" i="0" u="none" strike="noStrike" kern="1200" cap="none" spc="0" baseline="0" dirty="0" err="1" smtClean="0">
                <a:solidFill>
                  <a:srgbClr val="000000"/>
                </a:solidFill>
                <a:uFillTx/>
                <a:latin typeface="Arial" pitchFamily="18"/>
                <a:ea typeface="Andale Sans UI" pitchFamily="2"/>
                <a:cs typeface="Tahoma" pitchFamily="2"/>
              </a:rPr>
              <a:t>aperti</a:t>
            </a:r>
            <a:r>
              <a:rPr lang="de-DE" sz="24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Arial" pitchFamily="18"/>
                <a:ea typeface="Andale Sans UI" pitchFamily="2"/>
                <a:cs typeface="Tahoma" pitchFamily="2"/>
              </a:rPr>
              <a:t> </a:t>
            </a:r>
            <a:r>
              <a:rPr lang="de-DE" sz="2400" b="1" i="0" u="none" strike="noStrike" kern="1200" cap="none" spc="0" baseline="0" dirty="0">
                <a:solidFill>
                  <a:srgbClr val="000000"/>
                </a:solidFill>
                <a:uFillTx/>
                <a:latin typeface="Arial" pitchFamily="18"/>
                <a:ea typeface="Andale Sans UI" pitchFamily="2"/>
                <a:cs typeface="Tahoma" pitchFamily="2"/>
              </a:rPr>
              <a:t>a tutti.</a:t>
            </a:r>
          </a:p>
          <a:p>
            <a:pPr marL="0" marR="0" lvl="0" indent="0" algn="just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3200" b="0" i="0" u="none" strike="noStrike" kern="1200" cap="none" spc="0" baseline="0" dirty="0">
              <a:solidFill>
                <a:srgbClr val="000000"/>
              </a:solidFill>
              <a:uFillTx/>
              <a:latin typeface="Arial" pitchFamily="18"/>
              <a:ea typeface="Andale Sans UI" pitchFamily="2"/>
              <a:cs typeface="Tahoma" pitchFamily="2"/>
            </a:endParaRPr>
          </a:p>
          <a:p>
            <a:pPr marL="0" marR="0" lvl="0" indent="0" algn="just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3200" b="0" i="0" u="none" strike="noStrike" kern="1200" cap="none" spc="0" baseline="0" dirty="0">
              <a:solidFill>
                <a:srgbClr val="000000"/>
              </a:solidFill>
              <a:uFillTx/>
              <a:latin typeface="Arial" pitchFamily="18"/>
              <a:ea typeface="Andale Sans UI" pitchFamily="2"/>
              <a:cs typeface="Tahoma" pitchFamily="2"/>
            </a:endParaRPr>
          </a:p>
          <a:p>
            <a:pPr marL="0" marR="0" lvl="0" indent="0" algn="just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dirty="0"/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800" b="0" i="0" u="none" strike="noStrike" kern="1200" cap="none" spc="0" baseline="0" dirty="0">
              <a:solidFill>
                <a:srgbClr val="000000"/>
              </a:solidFill>
              <a:uFillTx/>
              <a:latin typeface="Arial" pitchFamily="18"/>
              <a:ea typeface="Andale Sans UI" pitchFamily="2"/>
              <a:cs typeface="Tahoma" pitchFamily="2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800" b="0" i="0" u="none" strike="noStrike" kern="1200" cap="none" spc="0" baseline="0" dirty="0">
              <a:solidFill>
                <a:srgbClr val="000000"/>
              </a:solidFill>
              <a:uFillTx/>
              <a:latin typeface="Arial" pitchFamily="18"/>
              <a:ea typeface="Andale Sans UI" pitchFamily="2"/>
              <a:cs typeface="Tahoma" pitchFamily="2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800" b="0" i="0" u="none" strike="noStrike" kern="1200" cap="none" spc="0" baseline="0" dirty="0">
              <a:solidFill>
                <a:srgbClr val="000000"/>
              </a:solidFill>
              <a:uFillTx/>
              <a:latin typeface="Arial" pitchFamily="18"/>
              <a:ea typeface="Andale Sans UI" pitchFamily="2"/>
              <a:cs typeface="Tahoma" pitchFamily="2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dirty="0"/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800" b="0" i="0" u="none" strike="noStrike" kern="1200" cap="none" spc="0" baseline="0" dirty="0">
              <a:solidFill>
                <a:srgbClr val="000000"/>
              </a:solidFill>
              <a:uFillTx/>
              <a:latin typeface="Arial" pitchFamily="18"/>
              <a:ea typeface="Andale Sans UI" pitchFamily="2"/>
              <a:cs typeface="Tahoma" pitchFamily="2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dirty="0"/>
          </a:p>
        </p:txBody>
      </p:sp>
      <p:sp>
        <p:nvSpPr>
          <p:cNvPr id="8" name="Rettangolo 7"/>
          <p:cNvSpPr/>
          <p:nvPr/>
        </p:nvSpPr>
        <p:spPr>
          <a:xfrm>
            <a:off x="1331640" y="260648"/>
            <a:ext cx="7416824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Formazione e informazione operatori del turismo:</a:t>
            </a:r>
          </a:p>
          <a:p>
            <a:r>
              <a:rPr lang="it-IT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Potenziamento attività formativa “Patentino dell’ospitalità”</a:t>
            </a:r>
          </a:p>
          <a:p>
            <a:r>
              <a:rPr lang="it-IT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Corsi di formazione  a sostegno delle imprese del commercio e del turismo</a:t>
            </a:r>
            <a:endParaRPr lang="it-IT" dirty="0"/>
          </a:p>
        </p:txBody>
      </p:sp>
      <p:sp>
        <p:nvSpPr>
          <p:cNvPr id="11" name="Rettangolo 10"/>
          <p:cNvSpPr/>
          <p:nvPr/>
        </p:nvSpPr>
        <p:spPr>
          <a:xfrm>
            <a:off x="1259632" y="1700808"/>
            <a:ext cx="35914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4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Patentino dell’ospitalità</a:t>
            </a:r>
            <a:endParaRPr lang="it-IT" sz="24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 descr="downloa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80311" y="6345376"/>
            <a:ext cx="661142" cy="468000"/>
          </a:xfrm>
          <a:prstGeom prst="rect">
            <a:avLst/>
          </a:prstGeom>
        </p:spPr>
      </p:pic>
      <p:pic>
        <p:nvPicPr>
          <p:cNvPr id="10" name="Immagine 9" descr="G20s Castiglione 2019 logo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57661" y="6381376"/>
            <a:ext cx="906827" cy="432000"/>
          </a:xfrm>
          <a:prstGeom prst="rect">
            <a:avLst/>
          </a:prstGeom>
        </p:spPr>
      </p:pic>
      <p:sp>
        <p:nvSpPr>
          <p:cNvPr id="4" name="Segnaposto testo 2"/>
          <p:cNvSpPr txBox="1">
            <a:spLocks/>
          </p:cNvSpPr>
          <p:nvPr/>
        </p:nvSpPr>
        <p:spPr>
          <a:xfrm>
            <a:off x="1115558" y="404664"/>
            <a:ext cx="7632906" cy="388843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it-IT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CONOSCERE IL TERRITORIO</a:t>
            </a: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it-IT" sz="32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"</a:t>
            </a:r>
            <a:r>
              <a:rPr kumimoji="0" lang="it-IT" sz="3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 spasso per il Borgo"</a:t>
            </a: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it-IT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Visita guidata all'interno del borgo storico di Castiglione della Pescaia</a:t>
            </a: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it-IT" sz="3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"Eccellenze di arte</a:t>
            </a:r>
            <a:r>
              <a:rPr kumimoji="0" lang="it-IT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"</a:t>
            </a: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it-IT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Visita guidata al Giardino di Ritorno di Rodolfo </a:t>
            </a:r>
            <a:r>
              <a:rPr kumimoji="0" lang="it-IT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Lacquaniti</a:t>
            </a:r>
            <a:r>
              <a:rPr kumimoji="0" lang="it-IT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 Arte Contemporanea</a:t>
            </a:r>
            <a:endParaRPr kumimoji="0" lang="it-IT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1115616" y="4221088"/>
            <a:ext cx="7704856" cy="1954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0" lvl="0" indent="-283464">
              <a:spcBef>
                <a:spcPts val="600"/>
              </a:spcBef>
              <a:buClr>
                <a:schemeClr val="accent1"/>
              </a:buClr>
              <a:buSzPct val="80000"/>
              <a:defRPr/>
            </a:pPr>
            <a:r>
              <a:rPr lang="it-IT" sz="3200" b="1" i="1" dirty="0" smtClean="0"/>
              <a:t>"Vini della Maremma"</a:t>
            </a:r>
          </a:p>
          <a:p>
            <a:pPr marL="365760" lvl="0" indent="-283464"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/>
            </a:pPr>
            <a:r>
              <a:rPr lang="it-IT" sz="2800" dirty="0" smtClean="0"/>
              <a:t>Incontro con l'Associazione LA STRADA DEL VINO. Corso di avvicinamento alla produzione vitivinicola locale.</a:t>
            </a:r>
            <a:endParaRPr lang="it-IT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 descr="downloa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80311" y="6345376"/>
            <a:ext cx="661142" cy="468000"/>
          </a:xfrm>
          <a:prstGeom prst="rect">
            <a:avLst/>
          </a:prstGeom>
        </p:spPr>
      </p:pic>
      <p:pic>
        <p:nvPicPr>
          <p:cNvPr id="10" name="Immagine 9" descr="G20s Castiglione 2019 logo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57661" y="6381376"/>
            <a:ext cx="906827" cy="432000"/>
          </a:xfrm>
          <a:prstGeom prst="rect">
            <a:avLst/>
          </a:prstGeom>
        </p:spPr>
      </p:pic>
      <p:sp>
        <p:nvSpPr>
          <p:cNvPr id="4" name="Segnaposto testo 2"/>
          <p:cNvSpPr txBox="1">
            <a:spLocks/>
          </p:cNvSpPr>
          <p:nvPr/>
        </p:nvSpPr>
        <p:spPr>
          <a:xfrm>
            <a:off x="1331640" y="1772816"/>
            <a:ext cx="7488832" cy="3888432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it-IT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Massa Marittima</a:t>
            </a: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 Visita guidata alla città, storia ed arte.</a:t>
            </a: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it-IT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Monterotondo:</a:t>
            </a: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Visita guidata al Parco delle </a:t>
            </a:r>
            <a:r>
              <a:rPr kumimoji="0" lang="it-IT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Biancane</a:t>
            </a: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e al </a:t>
            </a:r>
            <a:r>
              <a:rPr kumimoji="0" lang="it-IT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Geomuseo</a:t>
            </a:r>
            <a:r>
              <a:rPr kumimoji="0" lang="it-I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MUBIA</a:t>
            </a:r>
            <a:endParaRPr kumimoji="0" lang="it-IT" sz="1600" b="1" i="1" u="none" strike="noStrike" kern="1200" cap="none" spc="0" normalizeH="0" baseline="0" noProof="0" dirty="0" smtClean="0">
              <a:ln>
                <a:noFill/>
              </a:ln>
              <a:solidFill>
                <a:srgbClr val="6666FF"/>
              </a:solidFill>
              <a:effectLst/>
              <a:uLnTx/>
              <a:uFillTx/>
              <a:latin typeface="Arial" pitchFamily="18"/>
              <a:ea typeface="+mn-ea"/>
              <a:cs typeface="Tahoma" pitchFamily="2"/>
            </a:endParaRP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endParaRPr kumimoji="0" lang="it-IT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it-IT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Gavorrano:  </a:t>
            </a:r>
            <a:r>
              <a:rPr kumimoji="0" lang="it-IT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Visita guidata al Parco Minerario naturalistico e al Museo della Miniera.</a:t>
            </a:r>
            <a:endParaRPr kumimoji="0" lang="it-IT" sz="32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itolo 1"/>
          <p:cNvSpPr txBox="1">
            <a:spLocks/>
          </p:cNvSpPr>
          <p:nvPr/>
        </p:nvSpPr>
        <p:spPr>
          <a:xfrm>
            <a:off x="2339752" y="294637"/>
            <a:ext cx="5796194" cy="1262155"/>
          </a:xfrm>
          <a:prstGeom prst="rect">
            <a:avLst/>
          </a:prstGeom>
        </p:spPr>
        <p:txBody>
          <a:bodyPr anchor="ctr">
            <a:normAutofit fontScale="925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Il TURISMO </a:t>
            </a:r>
            <a:r>
              <a:rPr kumimoji="0" lang="it-IT" sz="36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non ha confini.</a:t>
            </a:r>
            <a:br>
              <a:rPr kumimoji="0" lang="it-IT" sz="36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it-IT" sz="36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Le bellezze dell'Ambito</a:t>
            </a:r>
            <a:endParaRPr kumimoji="0" lang="it-IT" sz="3600" b="1" i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Parentesi graffa chiusa 6"/>
          <p:cNvSpPr/>
          <p:nvPr/>
        </p:nvSpPr>
        <p:spPr>
          <a:xfrm>
            <a:off x="8244408" y="1916832"/>
            <a:ext cx="432048" cy="1944216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8" name="Rettangolo 7"/>
          <p:cNvSpPr/>
          <p:nvPr/>
        </p:nvSpPr>
        <p:spPr>
          <a:xfrm rot="16200000">
            <a:off x="7819137" y="2702144"/>
            <a:ext cx="19399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(</a:t>
            </a:r>
            <a:r>
              <a:rPr lang="it-IT" b="1" i="1" dirty="0" smtClean="0">
                <a:solidFill>
                  <a:srgbClr val="FF0000"/>
                </a:solidFill>
                <a:latin typeface="Arial" pitchFamily="18"/>
                <a:cs typeface="Tahoma" pitchFamily="2"/>
              </a:rPr>
              <a:t>intera giornata)</a:t>
            </a:r>
            <a:endParaRPr lang="it-IT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 descr="downloa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80311" y="6345376"/>
            <a:ext cx="661142" cy="468000"/>
          </a:xfrm>
          <a:prstGeom prst="rect">
            <a:avLst/>
          </a:prstGeom>
        </p:spPr>
      </p:pic>
      <p:pic>
        <p:nvPicPr>
          <p:cNvPr id="10" name="Immagine 9" descr="G20s Castiglione 2019 logo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57661" y="6381376"/>
            <a:ext cx="906827" cy="432000"/>
          </a:xfrm>
          <a:prstGeom prst="rect">
            <a:avLst/>
          </a:prstGeom>
        </p:spPr>
      </p:pic>
      <p:sp>
        <p:nvSpPr>
          <p:cNvPr id="4" name="Segnaposto testo 2"/>
          <p:cNvSpPr txBox="1">
            <a:spLocks/>
          </p:cNvSpPr>
          <p:nvPr/>
        </p:nvSpPr>
        <p:spPr>
          <a:xfrm>
            <a:off x="1115616" y="764704"/>
            <a:ext cx="7560840" cy="158417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it-IT" sz="3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“Software STAYTOUR”</a:t>
            </a: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it-IT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Incontro con la Società HYKSOS.  </a:t>
            </a: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it-IT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Guida all'utilizzo della piattaforma per la gestione </a:t>
            </a:r>
            <a:r>
              <a:rPr lang="it-IT" sz="2000" dirty="0" smtClean="0"/>
              <a:t>dati e imposta</a:t>
            </a:r>
            <a:r>
              <a:rPr kumimoji="0" lang="it-IT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endParaRPr kumimoji="0" lang="it-IT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2843808" y="116632"/>
            <a:ext cx="34016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65760" lvl="0" indent="-283464">
              <a:spcBef>
                <a:spcPts val="600"/>
              </a:spcBef>
              <a:buClr>
                <a:schemeClr val="accent1"/>
              </a:buClr>
              <a:buSzPct val="80000"/>
              <a:defRPr/>
            </a:pPr>
            <a:r>
              <a:rPr lang="it-IT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INNOVAZIONE</a:t>
            </a:r>
          </a:p>
        </p:txBody>
      </p:sp>
      <p:sp>
        <p:nvSpPr>
          <p:cNvPr id="6" name="Segnaposto testo 2"/>
          <p:cNvSpPr txBox="1">
            <a:spLocks/>
          </p:cNvSpPr>
          <p:nvPr/>
        </p:nvSpPr>
        <p:spPr>
          <a:xfrm>
            <a:off x="1043608" y="2276872"/>
            <a:ext cx="7992888" cy="396044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it-IT" sz="3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“Crea, promuovi, integra: comunicazione digitale"</a:t>
            </a: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it-IT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Incontro con FONDAZIONE SISTEMA TOSCANA, Dott.ssa Costanza Giovannini.</a:t>
            </a:r>
            <a:r>
              <a:rPr kumimoji="0" lang="it-IT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it-IT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Guida alla promozione territoriale on-line</a:t>
            </a: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it-IT" sz="3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“Turismo </a:t>
            </a:r>
            <a:r>
              <a:rPr lang="it-IT" sz="3200" b="1" i="1" dirty="0" smtClean="0"/>
              <a:t>Accessibile”</a:t>
            </a:r>
            <a:endParaRPr kumimoji="0" lang="it-IT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it-IT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Incontro con Associazione HANDY SUPERABILE. </a:t>
            </a: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it-IT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Guida alla creazione di spazi per un vero turismo accessibile</a:t>
            </a:r>
            <a:endParaRPr kumimoji="0" lang="it-IT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 descr="downloa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80311" y="6345376"/>
            <a:ext cx="661142" cy="468000"/>
          </a:xfrm>
          <a:prstGeom prst="rect">
            <a:avLst/>
          </a:prstGeom>
        </p:spPr>
      </p:pic>
      <p:pic>
        <p:nvPicPr>
          <p:cNvPr id="10" name="Immagine 9" descr="G20s Castiglione 2019 logo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57661" y="6381376"/>
            <a:ext cx="906827" cy="432000"/>
          </a:xfrm>
          <a:prstGeom prst="rect">
            <a:avLst/>
          </a:prstGeom>
        </p:spPr>
      </p:pic>
      <p:sp>
        <p:nvSpPr>
          <p:cNvPr id="4" name="Rettangolo 3"/>
          <p:cNvSpPr/>
          <p:nvPr/>
        </p:nvSpPr>
        <p:spPr>
          <a:xfrm>
            <a:off x="1259632" y="188640"/>
            <a:ext cx="7488832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Interventi strutturali:</a:t>
            </a:r>
          </a:p>
          <a:p>
            <a:endParaRPr lang="it-IT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it-IT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Riqualificazione Via Roma</a:t>
            </a:r>
          </a:p>
          <a:p>
            <a:r>
              <a:rPr lang="it-IT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</a:t>
            </a:r>
            <a:r>
              <a:rPr lang="it-IT" sz="28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€.   1.450.000,00</a:t>
            </a:r>
          </a:p>
          <a:p>
            <a:endParaRPr lang="it-IT" sz="2800" b="1" dirty="0" smtClean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it-IT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Ciclovia</a:t>
            </a:r>
            <a:r>
              <a:rPr lang="it-IT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Tirrenica</a:t>
            </a:r>
          </a:p>
          <a:p>
            <a:r>
              <a:rPr lang="it-IT" sz="28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€.   2.300.000,00</a:t>
            </a:r>
          </a:p>
          <a:p>
            <a:endParaRPr lang="it-IT" sz="28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it-IT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Riequilibrio e </a:t>
            </a:r>
            <a:r>
              <a:rPr lang="it-IT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ripascimento</a:t>
            </a:r>
            <a:r>
              <a:rPr lang="it-IT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arenile Castiglione della Pescaia </a:t>
            </a:r>
            <a:r>
              <a:rPr lang="it-IT" sz="16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(2 fasi)</a:t>
            </a:r>
          </a:p>
          <a:p>
            <a:r>
              <a:rPr lang="it-IT" sz="28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€. 11.500.000,00</a:t>
            </a:r>
          </a:p>
          <a:p>
            <a:endParaRPr lang="it-IT" sz="2800" b="1" i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it-IT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Recupero e riequilibrio arenile Punta Ala</a:t>
            </a:r>
          </a:p>
          <a:p>
            <a:r>
              <a:rPr lang="it-IT" sz="28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€.   5.100.000,00</a:t>
            </a:r>
          </a:p>
          <a:p>
            <a:endParaRPr lang="it-IT" sz="28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it-IT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Sistemazione manti stradali </a:t>
            </a:r>
            <a:r>
              <a:rPr lang="it-IT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stradali</a:t>
            </a:r>
            <a:endParaRPr lang="it-IT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it-IT" sz="28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€.      500.000,00</a:t>
            </a:r>
            <a:endParaRPr lang="it-IT" sz="28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 descr="downloa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80312" y="6381328"/>
            <a:ext cx="610285" cy="432000"/>
          </a:xfrm>
          <a:prstGeom prst="rect">
            <a:avLst/>
          </a:prstGeom>
        </p:spPr>
      </p:pic>
      <p:pic>
        <p:nvPicPr>
          <p:cNvPr id="9" name="Immagine 8" descr="G20s Castiglione 2019 logo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57661" y="6381376"/>
            <a:ext cx="906827" cy="432000"/>
          </a:xfrm>
          <a:prstGeom prst="rect">
            <a:avLst/>
          </a:prstGeom>
        </p:spPr>
      </p:pic>
      <p:pic>
        <p:nvPicPr>
          <p:cNvPr id="4" name="Immagine 3" descr="Audit 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59632" y="116632"/>
            <a:ext cx="7524328" cy="3096589"/>
          </a:xfrm>
          <a:prstGeom prst="rect">
            <a:avLst/>
          </a:prstGeom>
        </p:spPr>
      </p:pic>
      <p:pic>
        <p:nvPicPr>
          <p:cNvPr id="5" name="Immagine 4" descr="Audit B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259632" y="3212976"/>
            <a:ext cx="3970538" cy="3429000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5292080" y="3390091"/>
            <a:ext cx="341279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Raccolta, elaborazione</a:t>
            </a:r>
          </a:p>
          <a:p>
            <a:r>
              <a:rPr lang="it-IT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e analisi di dati</a:t>
            </a:r>
            <a:endParaRPr lang="it-IT" sz="2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Freccia in giù 6"/>
          <p:cNvSpPr/>
          <p:nvPr/>
        </p:nvSpPr>
        <p:spPr>
          <a:xfrm>
            <a:off x="6516216" y="4365104"/>
            <a:ext cx="792088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CasellaDiTesto 9"/>
          <p:cNvSpPr txBox="1"/>
          <p:nvPr/>
        </p:nvSpPr>
        <p:spPr>
          <a:xfrm>
            <a:off x="5121961" y="5013176"/>
            <a:ext cx="38425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1600" b="1" i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Analisi del fenomeno turistico</a:t>
            </a:r>
          </a:p>
          <a:p>
            <a:pPr algn="ctr"/>
            <a:r>
              <a:rPr lang="it-IT" sz="1600" b="1" i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Monitoraggio dell’attività di promozione</a:t>
            </a:r>
            <a:endParaRPr lang="it-IT" sz="1600" b="1" i="1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planimetria progett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00109" y="9376"/>
            <a:ext cx="8008395" cy="6804000"/>
          </a:xfrm>
          <a:prstGeom prst="rect">
            <a:avLst/>
          </a:prstGeom>
        </p:spPr>
      </p:pic>
      <p:pic>
        <p:nvPicPr>
          <p:cNvPr id="10" name="Immagine 9" descr="G20s Castiglione 2019 logo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57661" y="6381376"/>
            <a:ext cx="906827" cy="432000"/>
          </a:xfrm>
          <a:prstGeom prst="rect">
            <a:avLst/>
          </a:prstGeom>
        </p:spPr>
      </p:pic>
      <p:pic>
        <p:nvPicPr>
          <p:cNvPr id="9" name="Immagine 8" descr="download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380311" y="6345376"/>
            <a:ext cx="661142" cy="468000"/>
          </a:xfrm>
          <a:prstGeom prst="rect">
            <a:avLst/>
          </a:prstGeom>
        </p:spPr>
      </p:pic>
      <p:pic>
        <p:nvPicPr>
          <p:cNvPr id="5" name="Immagine 4" descr="planimetria progetto testata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43608" y="620688"/>
            <a:ext cx="1152128" cy="16509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 descr="downloa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80311" y="6345376"/>
            <a:ext cx="661142" cy="468000"/>
          </a:xfrm>
          <a:prstGeom prst="rect">
            <a:avLst/>
          </a:prstGeom>
        </p:spPr>
      </p:pic>
      <p:pic>
        <p:nvPicPr>
          <p:cNvPr id="10" name="Immagine 9" descr="G20s Castiglione 2019 logo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57661" y="6381376"/>
            <a:ext cx="906827" cy="432000"/>
          </a:xfrm>
          <a:prstGeom prst="rect">
            <a:avLst/>
          </a:prstGeom>
        </p:spPr>
      </p:pic>
      <p:graphicFrame>
        <p:nvGraphicFramePr>
          <p:cNvPr id="11" name="Tabella 10"/>
          <p:cNvGraphicFramePr>
            <a:graphicFrameLocks noGrp="1"/>
          </p:cNvGraphicFramePr>
          <p:nvPr/>
        </p:nvGraphicFramePr>
        <p:xfrm>
          <a:off x="1403648" y="1052736"/>
          <a:ext cx="7416825" cy="5013906"/>
        </p:xfrm>
        <a:graphic>
          <a:graphicData uri="http://schemas.openxmlformats.org/drawingml/2006/table">
            <a:tbl>
              <a:tblPr/>
              <a:tblGrid>
                <a:gridCol w="1204762"/>
                <a:gridCol w="787729"/>
                <a:gridCol w="1540707"/>
                <a:gridCol w="634239"/>
                <a:gridCol w="634239"/>
                <a:gridCol w="634239"/>
                <a:gridCol w="634239"/>
                <a:gridCol w="634239"/>
                <a:gridCol w="712432"/>
              </a:tblGrid>
              <a:tr h="13938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it-IT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Regione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it-IT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Provincia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it-IT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Comune</a:t>
                      </a:r>
                    </a:p>
                  </a:txBody>
                  <a:tcPr marL="6766" marR="6766" marT="6766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it-IT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Arrivi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it-IT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Presenze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139385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Italiani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Stranieri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Totale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Italiani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Stranieri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7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Totale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9112"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EMILIA-ROMAGNA</a:t>
                      </a:r>
                    </a:p>
                  </a:txBody>
                  <a:tcPr marL="6766" marR="6766" marT="67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RIMINI</a:t>
                      </a:r>
                    </a:p>
                  </a:txBody>
                  <a:tcPr marL="6766" marR="6766" marT="67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Rimini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1.380.072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476.196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1.856.268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5.233.199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2.227.101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7.460.300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9112"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VENETO</a:t>
                      </a:r>
                    </a:p>
                  </a:txBody>
                  <a:tcPr marL="6766" marR="6766" marT="67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VENEZIA</a:t>
                      </a:r>
                    </a:p>
                  </a:txBody>
                  <a:tcPr marL="6766" marR="6766" marT="67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Cavallino Trepporti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175.794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590.401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766.195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1.116.957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5.145.005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6.261.962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9112"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VENETO</a:t>
                      </a:r>
                    </a:p>
                  </a:txBody>
                  <a:tcPr marL="6766" marR="6766" marT="67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VENEZIA</a:t>
                      </a:r>
                    </a:p>
                  </a:txBody>
                  <a:tcPr marL="6766" marR="6766" marT="67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Jesolo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517.786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718.342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1.236.128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2.227.949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3.305.125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5.533.074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9112"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VENETO</a:t>
                      </a:r>
                    </a:p>
                  </a:txBody>
                  <a:tcPr marL="6766" marR="6766" marT="67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VENEZIA</a:t>
                      </a:r>
                    </a:p>
                  </a:txBody>
                  <a:tcPr marL="6766" marR="6766" marT="67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San Michele al Tagliamento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227.648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491.889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719.537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1.487.000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3.646.279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5.133.279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9112"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VENETO</a:t>
                      </a:r>
                    </a:p>
                  </a:txBody>
                  <a:tcPr marL="6766" marR="6766" marT="67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VENEZIA</a:t>
                      </a:r>
                    </a:p>
                  </a:txBody>
                  <a:tcPr marL="6766" marR="6766" marT="67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Caorle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235.886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414.702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650.588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1.380.897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2.909.333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4.290.230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9112"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EMILIA-ROMAGNA</a:t>
                      </a:r>
                    </a:p>
                  </a:txBody>
                  <a:tcPr marL="6766" marR="6766" marT="67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RIMINI</a:t>
                      </a:r>
                    </a:p>
                  </a:txBody>
                  <a:tcPr marL="6766" marR="6766" marT="67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Riccione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765.921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113.169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879.090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3.015.512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614.806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3.630.318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9112"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FRIULI-VENEZIA GIULIA</a:t>
                      </a:r>
                    </a:p>
                  </a:txBody>
                  <a:tcPr marL="6766" marR="6766" marT="67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UDINE</a:t>
                      </a:r>
                    </a:p>
                  </a:txBody>
                  <a:tcPr marL="6766" marR="6766" marT="67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Lignano Sabbiadoro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257.553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433.601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691.154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1.270.473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2.303.461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3.573.934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9112"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EMILIA-ROMAGNA</a:t>
                      </a:r>
                    </a:p>
                  </a:txBody>
                  <a:tcPr marL="6766" marR="6766" marT="67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RAVENNA</a:t>
                      </a:r>
                    </a:p>
                  </a:txBody>
                  <a:tcPr marL="6766" marR="6766" marT="67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Cervia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689.556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95.229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784.785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2.984.289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554.817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3.539.106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9112"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EMILIA-ROMAGNA</a:t>
                      </a:r>
                    </a:p>
                  </a:txBody>
                  <a:tcPr marL="6766" marR="6766" marT="67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FORLI'-CESENA</a:t>
                      </a:r>
                    </a:p>
                  </a:txBody>
                  <a:tcPr marL="6766" marR="6766" marT="67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Cesenatico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474.411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92.343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566.754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2.816.080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613.142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3.429.222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9112"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CAMPANIA</a:t>
                      </a:r>
                    </a:p>
                  </a:txBody>
                  <a:tcPr marL="6766" marR="6766" marT="67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NAPOLI</a:t>
                      </a:r>
                    </a:p>
                  </a:txBody>
                  <a:tcPr marL="6766" marR="6766" marT="67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Sorrento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131.225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622.696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753.921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298.196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2.446.522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2.744.718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9112"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EMILIA-ROMAGNA</a:t>
                      </a:r>
                    </a:p>
                  </a:txBody>
                  <a:tcPr marL="6766" marR="6766" marT="67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FERRARA</a:t>
                      </a:r>
                    </a:p>
                  </a:txBody>
                  <a:tcPr marL="6766" marR="6766" marT="67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Comacchio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201.906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108.726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310.632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1.391.823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941.488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2.333.311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9112"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EMILIA-ROMAGNA</a:t>
                      </a:r>
                    </a:p>
                  </a:txBody>
                  <a:tcPr marL="6766" marR="6766" marT="67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RIMINI</a:t>
                      </a:r>
                    </a:p>
                  </a:txBody>
                  <a:tcPr marL="6766" marR="6766" marT="67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Bellaria-Igea Marina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323.897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71.610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395.507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1.777.241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450.475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2.227.716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9112"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PUGLIA</a:t>
                      </a:r>
                    </a:p>
                  </a:txBody>
                  <a:tcPr marL="6766" marR="6766" marT="67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FOGGIA</a:t>
                      </a:r>
                    </a:p>
                  </a:txBody>
                  <a:tcPr marL="6766" marR="6766" marT="67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Vieste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236.675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54.442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291.117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1.591.470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330.564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1.922.034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9112"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EMILIA-ROMAGNA</a:t>
                      </a:r>
                    </a:p>
                  </a:txBody>
                  <a:tcPr marL="6766" marR="6766" marT="67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RIMINI</a:t>
                      </a:r>
                    </a:p>
                  </a:txBody>
                  <a:tcPr marL="6766" marR="6766" marT="67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Cattolica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299.716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53.758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353.474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1.545.852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322.832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1.868.684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9112"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FRIULI-VENEZIA GIULIA</a:t>
                      </a:r>
                    </a:p>
                  </a:txBody>
                  <a:tcPr marL="6766" marR="6766" marT="67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GORIZIA</a:t>
                      </a:r>
                    </a:p>
                  </a:txBody>
                  <a:tcPr marL="6766" marR="6766" marT="67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Grado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73.764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228.862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302.626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354.257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1.044.003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1.398.260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9112"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VENETO</a:t>
                      </a:r>
                    </a:p>
                  </a:txBody>
                  <a:tcPr marL="6766" marR="6766" marT="67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VENEZIA</a:t>
                      </a:r>
                    </a:p>
                  </a:txBody>
                  <a:tcPr marL="6766" marR="6766" marT="67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Chioggia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175.310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91.340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266.650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866.768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516.431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1.383.199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9112"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TOSCANA</a:t>
                      </a:r>
                    </a:p>
                  </a:txBody>
                  <a:tcPr marL="6766" marR="6766" marT="67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GROSSETO</a:t>
                      </a:r>
                    </a:p>
                  </a:txBody>
                  <a:tcPr marL="6766" marR="6766" marT="67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Castiglione della Pescaia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152.537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73.666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226.203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846.224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514.637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1.360.861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9112"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CAMPANIA</a:t>
                      </a:r>
                    </a:p>
                  </a:txBody>
                  <a:tcPr marL="6766" marR="6766" marT="67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NAPOLI</a:t>
                      </a:r>
                    </a:p>
                  </a:txBody>
                  <a:tcPr marL="6766" marR="6766" marT="67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Forio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151.376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65.638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217.014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828.683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499.003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1.327.686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9112"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CAMPANIA</a:t>
                      </a:r>
                    </a:p>
                  </a:txBody>
                  <a:tcPr marL="6766" marR="6766" marT="67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NAPOLI</a:t>
                      </a:r>
                    </a:p>
                  </a:txBody>
                  <a:tcPr marL="6766" marR="6766" marT="67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Ischia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184.183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47.798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231.981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998.334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280.575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1.278.909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9112"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SARDEGNA</a:t>
                      </a:r>
                    </a:p>
                  </a:txBody>
                  <a:tcPr marL="6766" marR="6766" marT="67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79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SASSARI</a:t>
                      </a:r>
                    </a:p>
                  </a:txBody>
                  <a:tcPr marL="6766" marR="6766" marT="67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Arzachena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77.892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148.573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226.465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414.672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792.103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1.206.775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9112"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TOSCANA</a:t>
                      </a:r>
                    </a:p>
                  </a:txBody>
                  <a:tcPr marL="6766" marR="6766" marT="67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LIVORNO</a:t>
                      </a:r>
                    </a:p>
                  </a:txBody>
                  <a:tcPr marL="6766" marR="6766" marT="67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San Vincenzo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85.747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78.593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164.340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465.307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679.826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1.145.133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9112"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TOSCANA</a:t>
                      </a:r>
                    </a:p>
                  </a:txBody>
                  <a:tcPr marL="6766" marR="6766" marT="67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GROSSETO</a:t>
                      </a:r>
                    </a:p>
                  </a:txBody>
                  <a:tcPr marL="6766" marR="6766" marT="67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Orbetello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174.927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29.684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204.611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967.249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177.318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1.144.567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9112"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SARDEGNA</a:t>
                      </a:r>
                    </a:p>
                  </a:txBody>
                  <a:tcPr marL="6766" marR="6766" marT="67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79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SASSARI</a:t>
                      </a:r>
                    </a:p>
                  </a:txBody>
                  <a:tcPr marL="6766" marR="6766" marT="67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Alghero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99.613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197.929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297.542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322.362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806.057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1.128.419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9112"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TOSCANA</a:t>
                      </a:r>
                    </a:p>
                  </a:txBody>
                  <a:tcPr marL="6766" marR="6766" marT="67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LIVORNO</a:t>
                      </a:r>
                    </a:p>
                  </a:txBody>
                  <a:tcPr marL="6766" marR="6766" marT="67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Bibbona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99.579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55.207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154.786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721.298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403.237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1.124.535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9112"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TOSCANA</a:t>
                      </a:r>
                    </a:p>
                  </a:txBody>
                  <a:tcPr marL="6766" marR="6766" marT="67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GROSSETO</a:t>
                      </a:r>
                    </a:p>
                  </a:txBody>
                  <a:tcPr marL="6766" marR="6766" marT="67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Grosseto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211.878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38.120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249.998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916.994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203.981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1.120.975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9112"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SICILIA</a:t>
                      </a:r>
                    </a:p>
                  </a:txBody>
                  <a:tcPr marL="6766" marR="6766" marT="67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6D0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MESSINA</a:t>
                      </a:r>
                    </a:p>
                  </a:txBody>
                  <a:tcPr marL="6766" marR="6766" marT="67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Taormina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88.701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271.057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359.758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182.333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921.018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1.103.351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9112"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VENETO</a:t>
                      </a:r>
                    </a:p>
                  </a:txBody>
                  <a:tcPr marL="6766" marR="6766" marT="67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ROVIGO</a:t>
                      </a:r>
                    </a:p>
                  </a:txBody>
                  <a:tcPr marL="6766" marR="6766" marT="67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Rosolina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76.456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65.989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142.445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512.268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543.031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1.055.299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9112"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TOSCANA</a:t>
                      </a:r>
                    </a:p>
                  </a:txBody>
                  <a:tcPr marL="6766" marR="6766" marT="67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LUCCA</a:t>
                      </a:r>
                    </a:p>
                  </a:txBody>
                  <a:tcPr marL="6766" marR="6766" marT="67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8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Viareggio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138.535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94.650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233.185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620.612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406.594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1.027.206</a:t>
                      </a:r>
                    </a:p>
                  </a:txBody>
                  <a:tcPr marL="6766" marR="6766" marT="67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2" name="CasellaDiTesto 11"/>
          <p:cNvSpPr txBox="1"/>
          <p:nvPr/>
        </p:nvSpPr>
        <p:spPr>
          <a:xfrm>
            <a:off x="1475656" y="251937"/>
            <a:ext cx="22220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…ed</a:t>
            </a:r>
            <a:r>
              <a:rPr lang="it-IT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infine</a:t>
            </a:r>
            <a:endParaRPr lang="it-IT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Immagine 12" descr="G20s Castiglione 2019 logo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23928" y="80728"/>
            <a:ext cx="1889223" cy="900000"/>
          </a:xfrm>
          <a:prstGeom prst="rect">
            <a:avLst/>
          </a:prstGeom>
        </p:spPr>
      </p:pic>
      <p:sp>
        <p:nvSpPr>
          <p:cNvPr id="14" name="CasellaDiTesto 13"/>
          <p:cNvSpPr txBox="1"/>
          <p:nvPr/>
        </p:nvSpPr>
        <p:spPr>
          <a:xfrm>
            <a:off x="6238349" y="251937"/>
            <a:ext cx="25901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…a</a:t>
            </a:r>
            <a:r>
              <a:rPr lang="it-IT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VIESTE </a:t>
            </a:r>
            <a:endParaRPr lang="it-IT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Ascoltare decidere migliorare o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99684" y="332656"/>
            <a:ext cx="7592795" cy="5179517"/>
          </a:xfrm>
          <a:prstGeom prst="rect">
            <a:avLst/>
          </a:prstGeom>
        </p:spPr>
      </p:pic>
      <p:pic>
        <p:nvPicPr>
          <p:cNvPr id="6" name="Immagine 5" descr="download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75656" y="6237312"/>
            <a:ext cx="661142" cy="468000"/>
          </a:xfrm>
          <a:prstGeom prst="rect">
            <a:avLst/>
          </a:prstGeom>
        </p:spPr>
      </p:pic>
      <p:pic>
        <p:nvPicPr>
          <p:cNvPr id="7" name="Immagine 6" descr="G20s Castiglione 2019 logo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812360" y="6309320"/>
            <a:ext cx="906827" cy="432000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3995936" y="5445224"/>
            <a:ext cx="265008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7200" dirty="0" smtClean="0">
                <a:solidFill>
                  <a:srgbClr val="0070C0"/>
                </a:solidFill>
                <a:latin typeface="Apple Chancery" pitchFamily="66" charset="0"/>
              </a:rPr>
              <a:t>Grazie</a:t>
            </a:r>
            <a:endParaRPr lang="it-IT" sz="7200" dirty="0">
              <a:solidFill>
                <a:srgbClr val="0070C0"/>
              </a:solidFill>
              <a:latin typeface="Apple Chancery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downloa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80311" y="6345376"/>
            <a:ext cx="661142" cy="468000"/>
          </a:xfrm>
          <a:prstGeom prst="rect">
            <a:avLst/>
          </a:prstGeom>
        </p:spPr>
      </p:pic>
      <p:pic>
        <p:nvPicPr>
          <p:cNvPr id="3" name="Immagine 2" descr="G20s Castiglione 2019 logo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57661" y="6381376"/>
            <a:ext cx="906827" cy="432000"/>
          </a:xfrm>
          <a:prstGeom prst="rect">
            <a:avLst/>
          </a:prstGeom>
        </p:spPr>
      </p:pic>
      <p:graphicFrame>
        <p:nvGraphicFramePr>
          <p:cNvPr id="8" name="Tabella 7"/>
          <p:cNvGraphicFramePr>
            <a:graphicFrameLocks noGrp="1"/>
          </p:cNvGraphicFramePr>
          <p:nvPr/>
        </p:nvGraphicFramePr>
        <p:xfrm>
          <a:off x="1979712" y="332656"/>
          <a:ext cx="6480720" cy="1317733"/>
        </p:xfrm>
        <a:graphic>
          <a:graphicData uri="http://schemas.openxmlformats.org/drawingml/2006/table">
            <a:tbl>
              <a:tblPr/>
              <a:tblGrid>
                <a:gridCol w="784870"/>
                <a:gridCol w="1010367"/>
                <a:gridCol w="480711"/>
                <a:gridCol w="1090777"/>
                <a:gridCol w="495861"/>
                <a:gridCol w="825658"/>
                <a:gridCol w="928380"/>
                <a:gridCol w="864096"/>
              </a:tblGrid>
              <a:tr h="2251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Times New Roman"/>
                        </a:rPr>
                        <a:t>ARRIVI</a:t>
                      </a:r>
                      <a:endParaRPr lang="it-IT" sz="1600" dirty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3538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i="1">
                          <a:latin typeface="Calibri"/>
                          <a:ea typeface="Calibri"/>
                          <a:cs typeface="Times New Roman"/>
                        </a:rPr>
                        <a:t>TOTALI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i="1">
                          <a:latin typeface="Calibri"/>
                          <a:ea typeface="Calibri"/>
                          <a:cs typeface="Times New Roman"/>
                        </a:rPr>
                        <a:t>2019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i="1">
                          <a:latin typeface="Calibri"/>
                          <a:ea typeface="Calibri"/>
                          <a:cs typeface="Times New Roman"/>
                        </a:rPr>
                        <a:t>+/- 2018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i="1">
                          <a:latin typeface="Calibri"/>
                          <a:ea typeface="Calibri"/>
                          <a:cs typeface="Times New Roman"/>
                        </a:rPr>
                        <a:t>TOTALI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i="1">
                          <a:latin typeface="Calibri"/>
                          <a:ea typeface="Calibri"/>
                          <a:cs typeface="Times New Roman"/>
                        </a:rPr>
                        <a:t>senza affitti brevi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i="1">
                          <a:latin typeface="Calibri"/>
                          <a:ea typeface="Calibri"/>
                          <a:cs typeface="Times New Roman"/>
                        </a:rPr>
                        <a:t>+/- 2018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i="1">
                          <a:latin typeface="Calibri"/>
                          <a:ea typeface="Calibri"/>
                          <a:cs typeface="Times New Roman"/>
                        </a:rPr>
                        <a:t>ALBER.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i="1">
                          <a:latin typeface="Calibri"/>
                          <a:ea typeface="Calibri"/>
                          <a:cs typeface="Times New Roman"/>
                        </a:rPr>
                        <a:t>2019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i="1">
                          <a:latin typeface="Calibri"/>
                          <a:ea typeface="Calibri"/>
                          <a:cs typeface="Times New Roman"/>
                        </a:rPr>
                        <a:t>EXTRA AL.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i="1">
                          <a:latin typeface="Calibri"/>
                          <a:ea typeface="Calibri"/>
                          <a:cs typeface="Times New Roman"/>
                        </a:rPr>
                        <a:t>2019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i="1">
                          <a:latin typeface="Calibri"/>
                          <a:ea typeface="Calibri"/>
                          <a:cs typeface="Times New Roman"/>
                        </a:rPr>
                        <a:t>AFFITTI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i="1">
                          <a:latin typeface="Calibri"/>
                          <a:ea typeface="Calibri"/>
                          <a:cs typeface="Times New Roman"/>
                        </a:rPr>
                        <a:t>2019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</a:tr>
              <a:tr h="2251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>
                          <a:latin typeface="Calibri"/>
                          <a:ea typeface="Calibri"/>
                          <a:cs typeface="Times New Roman"/>
                        </a:rPr>
                        <a:t>ITALIANI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>
                          <a:latin typeface="Calibri"/>
                          <a:ea typeface="Calibri"/>
                          <a:cs typeface="Times New Roman"/>
                        </a:rPr>
                        <a:t>866.980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>
                          <a:latin typeface="Calibri"/>
                          <a:ea typeface="Calibri"/>
                          <a:cs typeface="Times New Roman"/>
                        </a:rPr>
                        <a:t>831.873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>
                          <a:latin typeface="Calibri"/>
                          <a:ea typeface="Calibri"/>
                          <a:cs typeface="Times New Roman"/>
                        </a:rPr>
                        <a:t>334.257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>
                          <a:latin typeface="Calibri"/>
                          <a:ea typeface="Calibri"/>
                          <a:cs typeface="Times New Roman"/>
                        </a:rPr>
                        <a:t>497.616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>
                          <a:latin typeface="Calibri"/>
                          <a:ea typeface="Calibri"/>
                          <a:cs typeface="Times New Roman"/>
                        </a:rPr>
                        <a:t>35.107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</a:tr>
              <a:tr h="2251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>
                          <a:latin typeface="Calibri"/>
                          <a:ea typeface="Calibri"/>
                          <a:cs typeface="Times New Roman"/>
                        </a:rPr>
                        <a:t>STRANIERI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>
                          <a:latin typeface="Calibri"/>
                          <a:ea typeface="Calibri"/>
                          <a:cs typeface="Times New Roman"/>
                        </a:rPr>
                        <a:t>266.535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>
                          <a:latin typeface="Calibri"/>
                          <a:ea typeface="Calibri"/>
                          <a:cs typeface="Times New Roman"/>
                        </a:rPr>
                        <a:t>253.884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>
                          <a:latin typeface="Calibri"/>
                          <a:ea typeface="Calibri"/>
                          <a:cs typeface="Times New Roman"/>
                        </a:rPr>
                        <a:t>99.077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>
                          <a:latin typeface="Calibri"/>
                          <a:ea typeface="Calibri"/>
                          <a:cs typeface="Times New Roman"/>
                        </a:rPr>
                        <a:t>154.807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>
                          <a:latin typeface="Calibri"/>
                          <a:ea typeface="Calibri"/>
                          <a:cs typeface="Times New Roman"/>
                        </a:rPr>
                        <a:t>12.651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</a:tr>
              <a:tr h="2251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>
                          <a:latin typeface="Calibri"/>
                          <a:ea typeface="Calibri"/>
                          <a:cs typeface="Times New Roman"/>
                        </a:rPr>
                        <a:t>TOTALI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>
                          <a:latin typeface="Calibri"/>
                          <a:ea typeface="Calibri"/>
                          <a:cs typeface="Times New Roman"/>
                        </a:rPr>
                        <a:t>1.133.515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-8,28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>
                          <a:latin typeface="Calibri"/>
                          <a:ea typeface="Calibri"/>
                          <a:cs typeface="Times New Roman"/>
                        </a:rPr>
                        <a:t>1.085.757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-10,74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>
                          <a:latin typeface="Calibri"/>
                          <a:ea typeface="Calibri"/>
                          <a:cs typeface="Times New Roman"/>
                        </a:rPr>
                        <a:t>433.334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>
                          <a:latin typeface="Calibri"/>
                          <a:ea typeface="Calibri"/>
                          <a:cs typeface="Times New Roman"/>
                        </a:rPr>
                        <a:t>652.423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 dirty="0">
                          <a:latin typeface="Calibri"/>
                          <a:ea typeface="Calibri"/>
                          <a:cs typeface="Times New Roman"/>
                        </a:rPr>
                        <a:t>47.758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</a:tr>
            </a:tbl>
          </a:graphicData>
        </a:graphic>
      </p:graphicFrame>
      <p:sp>
        <p:nvSpPr>
          <p:cNvPr id="7170" name="Rectangle 2"/>
          <p:cNvSpPr>
            <a:spLocks noChangeArrowheads="1"/>
          </p:cNvSpPr>
          <p:nvPr/>
        </p:nvSpPr>
        <p:spPr bwMode="auto">
          <a:xfrm rot="16200000">
            <a:off x="441122" y="1439198"/>
            <a:ext cx="201622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8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PROVINCIA</a:t>
            </a:r>
            <a:endParaRPr kumimoji="0" lang="it-IT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Tabella 9"/>
          <p:cNvGraphicFramePr>
            <a:graphicFrameLocks noGrp="1"/>
          </p:cNvGraphicFramePr>
          <p:nvPr/>
        </p:nvGraphicFramePr>
        <p:xfrm>
          <a:off x="1907704" y="1700808"/>
          <a:ext cx="6552728" cy="1492738"/>
        </p:xfrm>
        <a:graphic>
          <a:graphicData uri="http://schemas.openxmlformats.org/drawingml/2006/table">
            <a:tbl>
              <a:tblPr/>
              <a:tblGrid>
                <a:gridCol w="864096"/>
                <a:gridCol w="1008112"/>
                <a:gridCol w="504056"/>
                <a:gridCol w="1080120"/>
                <a:gridCol w="504056"/>
                <a:gridCol w="864096"/>
                <a:gridCol w="936104"/>
                <a:gridCol w="792088"/>
              </a:tblGrid>
              <a:tr h="2252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Times New Roman"/>
                        </a:rPr>
                        <a:t>PRESENZE</a:t>
                      </a:r>
                      <a:endParaRPr lang="it-IT" sz="1600" dirty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3540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i="1">
                          <a:latin typeface="Calibri"/>
                          <a:ea typeface="Calibri"/>
                          <a:cs typeface="Times New Roman"/>
                        </a:rPr>
                        <a:t>TOTALI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i="1">
                          <a:latin typeface="Calibri"/>
                          <a:ea typeface="Calibri"/>
                          <a:cs typeface="Times New Roman"/>
                        </a:rPr>
                        <a:t>2019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i="1">
                          <a:latin typeface="Calibri"/>
                          <a:ea typeface="Calibri"/>
                          <a:cs typeface="Times New Roman"/>
                        </a:rPr>
                        <a:t>+/- 2018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i="1">
                          <a:latin typeface="Calibri"/>
                          <a:ea typeface="Calibri"/>
                          <a:cs typeface="Times New Roman"/>
                        </a:rPr>
                        <a:t>TOTALI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i="1">
                          <a:latin typeface="Calibri"/>
                          <a:ea typeface="Calibri"/>
                          <a:cs typeface="Times New Roman"/>
                        </a:rPr>
                        <a:t>senza affitti brevi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i="1">
                          <a:latin typeface="Calibri"/>
                          <a:ea typeface="Calibri"/>
                          <a:cs typeface="Times New Roman"/>
                        </a:rPr>
                        <a:t>+/- 2018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i="1">
                          <a:latin typeface="Calibri"/>
                          <a:ea typeface="Calibri"/>
                          <a:cs typeface="Times New Roman"/>
                        </a:rPr>
                        <a:t>ALBER.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i="1">
                          <a:latin typeface="Calibri"/>
                          <a:ea typeface="Calibri"/>
                          <a:cs typeface="Times New Roman"/>
                        </a:rPr>
                        <a:t>2019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i="1">
                          <a:latin typeface="Calibri"/>
                          <a:ea typeface="Calibri"/>
                          <a:cs typeface="Times New Roman"/>
                        </a:rPr>
                        <a:t>EXTRA AL.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i="1">
                          <a:latin typeface="Calibri"/>
                          <a:ea typeface="Calibri"/>
                          <a:cs typeface="Times New Roman"/>
                        </a:rPr>
                        <a:t>2019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i="1">
                          <a:latin typeface="Calibri"/>
                          <a:ea typeface="Calibri"/>
                          <a:cs typeface="Times New Roman"/>
                        </a:rPr>
                        <a:t>AFFITTI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i="1">
                          <a:latin typeface="Calibri"/>
                          <a:ea typeface="Calibri"/>
                          <a:cs typeface="Times New Roman"/>
                        </a:rPr>
                        <a:t>2019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</a:tr>
              <a:tr h="2822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>
                          <a:latin typeface="Calibri"/>
                          <a:ea typeface="Calibri"/>
                          <a:cs typeface="Times New Roman"/>
                        </a:rPr>
                        <a:t>ITALIANI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>
                          <a:latin typeface="Calibri"/>
                          <a:ea typeface="Calibri"/>
                          <a:cs typeface="Times New Roman"/>
                        </a:rPr>
                        <a:t>4.389.034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>
                          <a:latin typeface="Calibri"/>
                          <a:ea typeface="Calibri"/>
                          <a:cs typeface="Times New Roman"/>
                        </a:rPr>
                        <a:t>4.069.643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>
                          <a:latin typeface="Calibri"/>
                          <a:ea typeface="Calibri"/>
                          <a:cs typeface="Times New Roman"/>
                        </a:rPr>
                        <a:t>1.075.960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>
                          <a:latin typeface="Calibri"/>
                          <a:ea typeface="Calibri"/>
                          <a:cs typeface="Times New Roman"/>
                        </a:rPr>
                        <a:t>2.993.683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>
                          <a:latin typeface="Calibri"/>
                          <a:ea typeface="Calibri"/>
                          <a:cs typeface="Times New Roman"/>
                        </a:rPr>
                        <a:t>319.391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>
                          <a:latin typeface="Calibri"/>
                          <a:ea typeface="Calibri"/>
                          <a:cs typeface="Times New Roman"/>
                        </a:rPr>
                        <a:t>STRANIERI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>
                          <a:latin typeface="Calibri"/>
                          <a:ea typeface="Calibri"/>
                          <a:cs typeface="Times New Roman"/>
                        </a:rPr>
                        <a:t>1.519.451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>
                          <a:latin typeface="Calibri"/>
                          <a:ea typeface="Calibri"/>
                          <a:cs typeface="Times New Roman"/>
                        </a:rPr>
                        <a:t>1.421.924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>
                          <a:latin typeface="Calibri"/>
                          <a:ea typeface="Calibri"/>
                          <a:cs typeface="Times New Roman"/>
                        </a:rPr>
                        <a:t>409.612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>
                          <a:latin typeface="Calibri"/>
                          <a:ea typeface="Calibri"/>
                          <a:cs typeface="Times New Roman"/>
                        </a:rPr>
                        <a:t>1.012.312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>
                          <a:latin typeface="Calibri"/>
                          <a:ea typeface="Calibri"/>
                          <a:cs typeface="Times New Roman"/>
                        </a:rPr>
                        <a:t>97.527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>
                          <a:latin typeface="Calibri"/>
                          <a:ea typeface="Calibri"/>
                          <a:cs typeface="Times New Roman"/>
                        </a:rPr>
                        <a:t>TOTALI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>
                          <a:latin typeface="Calibri"/>
                          <a:ea typeface="Calibri"/>
                          <a:cs typeface="Times New Roman"/>
                        </a:rPr>
                        <a:t>5.908.485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>
                          <a:solidFill>
                            <a:srgbClr val="00B050"/>
                          </a:solidFill>
                          <a:latin typeface="Calibri"/>
                          <a:ea typeface="Calibri"/>
                          <a:cs typeface="Times New Roman"/>
                        </a:rPr>
                        <a:t>+1,53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>
                          <a:latin typeface="Calibri"/>
                          <a:ea typeface="Calibri"/>
                          <a:cs typeface="Times New Roman"/>
                        </a:rPr>
                        <a:t>5.495.567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-5,64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>
                          <a:latin typeface="Calibri"/>
                          <a:ea typeface="Calibri"/>
                          <a:cs typeface="Times New Roman"/>
                        </a:rPr>
                        <a:t>1.485.572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 dirty="0">
                          <a:latin typeface="Calibri"/>
                          <a:ea typeface="Calibri"/>
                          <a:cs typeface="Times New Roman"/>
                        </a:rPr>
                        <a:t>4.005.995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 dirty="0">
                          <a:latin typeface="Calibri"/>
                          <a:ea typeface="Calibri"/>
                          <a:cs typeface="Times New Roman"/>
                        </a:rPr>
                        <a:t>416.918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Tabella 10"/>
          <p:cNvGraphicFramePr>
            <a:graphicFrameLocks noGrp="1"/>
          </p:cNvGraphicFramePr>
          <p:nvPr/>
        </p:nvGraphicFramePr>
        <p:xfrm>
          <a:off x="1691680" y="3307954"/>
          <a:ext cx="6768752" cy="3002234"/>
        </p:xfrm>
        <a:graphic>
          <a:graphicData uri="http://schemas.openxmlformats.org/drawingml/2006/table">
            <a:tbl>
              <a:tblPr/>
              <a:tblGrid>
                <a:gridCol w="2808312"/>
                <a:gridCol w="936104"/>
                <a:gridCol w="648072"/>
                <a:gridCol w="792088"/>
                <a:gridCol w="936104"/>
                <a:gridCol w="648072"/>
              </a:tblGrid>
              <a:tr h="371071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100" b="1" dirty="0" smtClean="0">
                          <a:solidFill>
                            <a:srgbClr val="984806"/>
                          </a:solidFill>
                          <a:latin typeface="Calibri"/>
                          <a:ea typeface="Calibri"/>
                          <a:cs typeface="Times New Roman"/>
                        </a:rPr>
                        <a:t>           PRESENZE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Times New Roman"/>
                        </a:rPr>
                        <a:t>TOTALI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Times New Roman"/>
                        </a:rPr>
                        <a:t>senza affitti brevi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Times New Roman"/>
                        </a:rPr>
                        <a:t>AFFITTI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Times New Roman"/>
                        </a:rPr>
                        <a:t>2019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Times New Roman"/>
                        </a:rPr>
                        <a:t>TOTALI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Times New Roman"/>
                        </a:rPr>
                        <a:t>2019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185535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i="1">
                          <a:latin typeface="Calibri"/>
                          <a:ea typeface="Calibri"/>
                          <a:cs typeface="Times New Roman"/>
                        </a:rPr>
                        <a:t>Valori ass.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i="1">
                          <a:latin typeface="Calibri"/>
                          <a:ea typeface="Calibri"/>
                          <a:cs typeface="Times New Roman"/>
                        </a:rPr>
                        <a:t>+/- 2018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i="1">
                          <a:latin typeface="Calibri"/>
                          <a:ea typeface="Calibri"/>
                          <a:cs typeface="Times New Roman"/>
                        </a:rPr>
                        <a:t>Valori ass.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i="1">
                          <a:latin typeface="Calibri"/>
                          <a:ea typeface="Calibri"/>
                          <a:cs typeface="Times New Roman"/>
                        </a:rPr>
                        <a:t>Valori ass.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i="1">
                          <a:latin typeface="Calibri"/>
                          <a:ea typeface="Calibri"/>
                          <a:cs typeface="Times New Roman"/>
                        </a:rPr>
                        <a:t>+/- 2018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47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>
                          <a:latin typeface="Calibri"/>
                          <a:ea typeface="Calibri"/>
                          <a:cs typeface="Times New Roman"/>
                        </a:rPr>
                        <a:t>CASTIGLIONE DELLA PESCAIA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 smtClean="0">
                          <a:latin typeface="Calibri"/>
                          <a:ea typeface="Calibri"/>
                          <a:cs typeface="Times New Roman"/>
                        </a:rPr>
                        <a:t>1.482.208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1" dirty="0" smtClean="0">
                          <a:solidFill>
                            <a:srgbClr val="297529"/>
                          </a:solidFill>
                          <a:latin typeface="Calibri"/>
                          <a:ea typeface="Calibri"/>
                          <a:cs typeface="Times New Roman"/>
                        </a:rPr>
                        <a:t>+8,85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 smtClean="0">
                          <a:latin typeface="Calibri"/>
                          <a:ea typeface="Calibri"/>
                          <a:cs typeface="Times New Roman"/>
                        </a:rPr>
                        <a:t>118.503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 smtClean="0">
                          <a:latin typeface="Calibri"/>
                          <a:ea typeface="Calibri"/>
                          <a:cs typeface="Times New Roman"/>
                        </a:rPr>
                        <a:t>1.600.711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1" dirty="0" smtClean="0">
                          <a:solidFill>
                            <a:srgbClr val="297529"/>
                          </a:solidFill>
                          <a:latin typeface="Calibri"/>
                          <a:ea typeface="Calibri"/>
                          <a:cs typeface="Times New Roman"/>
                        </a:rPr>
                        <a:t>+17,55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4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>
                          <a:latin typeface="Calibri"/>
                          <a:ea typeface="Calibri"/>
                          <a:cs typeface="Times New Roman"/>
                        </a:rPr>
                        <a:t>FOLLONICA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 smtClean="0">
                          <a:latin typeface="Calibri"/>
                          <a:ea typeface="Calibri"/>
                          <a:cs typeface="Times New Roman"/>
                        </a:rPr>
                        <a:t>522.999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1" dirty="0" smtClean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-11,69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 smtClean="0">
                          <a:latin typeface="Calibri"/>
                          <a:ea typeface="Calibri"/>
                          <a:cs typeface="Times New Roman"/>
                        </a:rPr>
                        <a:t>113.730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 smtClean="0">
                          <a:latin typeface="Calibri"/>
                          <a:ea typeface="Calibri"/>
                          <a:cs typeface="Times New Roman"/>
                        </a:rPr>
                        <a:t>636.729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1" dirty="0" smtClean="0">
                          <a:solidFill>
                            <a:srgbClr val="297529"/>
                          </a:solidFill>
                          <a:latin typeface="Calibri"/>
                          <a:ea typeface="Calibri"/>
                          <a:cs typeface="Times New Roman"/>
                        </a:rPr>
                        <a:t>+7,52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4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>
                          <a:latin typeface="Calibri"/>
                          <a:ea typeface="Calibri"/>
                          <a:cs typeface="Times New Roman"/>
                        </a:rPr>
                        <a:t>GAVORRANO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 smtClean="0">
                          <a:latin typeface="Calibri"/>
                          <a:ea typeface="Calibri"/>
                          <a:cs typeface="Times New Roman"/>
                        </a:rPr>
                        <a:t>75.645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1" dirty="0" smtClean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-10,36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 smtClean="0">
                          <a:latin typeface="Calibri"/>
                          <a:ea typeface="Calibri"/>
                          <a:cs typeface="Times New Roman"/>
                        </a:rPr>
                        <a:t>9.019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 smtClean="0">
                          <a:latin typeface="Calibri"/>
                          <a:ea typeface="Calibri"/>
                          <a:cs typeface="Times New Roman"/>
                        </a:rPr>
                        <a:t>84.664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1" dirty="0" smtClean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-0,32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4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>
                          <a:latin typeface="Calibri"/>
                          <a:ea typeface="Calibri"/>
                          <a:cs typeface="Times New Roman"/>
                        </a:rPr>
                        <a:t>MASSA MARITTIMA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 smtClean="0">
                          <a:latin typeface="Calibri"/>
                          <a:ea typeface="Calibri"/>
                          <a:cs typeface="Times New Roman"/>
                        </a:rPr>
                        <a:t>154.618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1" dirty="0" smtClean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-20,53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 smtClean="0">
                          <a:latin typeface="Calibri"/>
                          <a:ea typeface="Calibri"/>
                          <a:cs typeface="Times New Roman"/>
                        </a:rPr>
                        <a:t>4.181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 smtClean="0">
                          <a:latin typeface="Calibri"/>
                          <a:ea typeface="Calibri"/>
                          <a:cs typeface="Times New Roman"/>
                        </a:rPr>
                        <a:t>158.799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1" dirty="0" smtClean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-18,38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4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>
                          <a:latin typeface="Calibri"/>
                          <a:ea typeface="Calibri"/>
                          <a:cs typeface="Times New Roman"/>
                        </a:rPr>
                        <a:t>MONTEROTONDO MARITTIMO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 smtClean="0">
                          <a:latin typeface="Calibri"/>
                          <a:ea typeface="Calibri"/>
                          <a:cs typeface="Times New Roman"/>
                        </a:rPr>
                        <a:t>13.190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1" dirty="0" smtClean="0">
                          <a:solidFill>
                            <a:srgbClr val="297529"/>
                          </a:solidFill>
                          <a:latin typeface="Calibri"/>
                          <a:ea typeface="Calibri"/>
                          <a:cs typeface="Times New Roman"/>
                        </a:rPr>
                        <a:t>+13,75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latin typeface="Calibri"/>
                          <a:ea typeface="Calibri"/>
                          <a:cs typeface="Times New Roman"/>
                        </a:rPr>
                        <a:t>145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 smtClean="0">
                          <a:latin typeface="Calibri"/>
                          <a:ea typeface="Calibri"/>
                          <a:cs typeface="Times New Roman"/>
                        </a:rPr>
                        <a:t>13.335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1" dirty="0" smtClean="0">
                          <a:solidFill>
                            <a:srgbClr val="297529"/>
                          </a:solidFill>
                          <a:latin typeface="Calibri"/>
                          <a:ea typeface="Calibri"/>
                          <a:cs typeface="Times New Roman"/>
                        </a:rPr>
                        <a:t>+15.00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62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>
                          <a:latin typeface="Calibri"/>
                          <a:ea typeface="Calibri"/>
                          <a:cs typeface="Times New Roman"/>
                        </a:rPr>
                        <a:t>MONTIERI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 smtClean="0">
                          <a:latin typeface="Calibri"/>
                          <a:ea typeface="Calibri"/>
                          <a:cs typeface="Times New Roman"/>
                        </a:rPr>
                        <a:t>9.676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1" dirty="0" smtClean="0">
                          <a:solidFill>
                            <a:srgbClr val="297529"/>
                          </a:solidFill>
                          <a:latin typeface="Calibri"/>
                          <a:ea typeface="Calibri"/>
                          <a:cs typeface="Times New Roman"/>
                        </a:rPr>
                        <a:t>+20,47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 smtClean="0">
                          <a:latin typeface="Calibri"/>
                          <a:ea typeface="Calibri"/>
                          <a:cs typeface="Times New Roman"/>
                        </a:rPr>
                        <a:t>1.277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 smtClean="0">
                          <a:latin typeface="Calibri"/>
                          <a:ea typeface="Calibri"/>
                          <a:cs typeface="Times New Roman"/>
                        </a:rPr>
                        <a:t>10.953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1" dirty="0" smtClean="0">
                          <a:solidFill>
                            <a:srgbClr val="297529"/>
                          </a:solidFill>
                          <a:latin typeface="Calibri"/>
                          <a:ea typeface="Calibri"/>
                          <a:cs typeface="Times New Roman"/>
                        </a:rPr>
                        <a:t>+36,37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4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>
                          <a:latin typeface="Calibri"/>
                          <a:ea typeface="Calibri"/>
                          <a:cs typeface="Times New Roman"/>
                        </a:rPr>
                        <a:t>ROCCASTRADA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 smtClean="0">
                          <a:latin typeface="Calibri"/>
                          <a:ea typeface="Calibri"/>
                          <a:cs typeface="Times New Roman"/>
                        </a:rPr>
                        <a:t>27.789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1" dirty="0" smtClean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-36,66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 smtClean="0">
                          <a:latin typeface="Calibri"/>
                          <a:ea typeface="Calibri"/>
                          <a:cs typeface="Times New Roman"/>
                        </a:rPr>
                        <a:t>5.912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 smtClean="0">
                          <a:latin typeface="Calibri"/>
                          <a:ea typeface="Calibri"/>
                          <a:cs typeface="Times New Roman"/>
                        </a:rPr>
                        <a:t>33.701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1" dirty="0" smtClean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-21,97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75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>
                          <a:latin typeface="Calibri"/>
                          <a:ea typeface="Calibri"/>
                          <a:cs typeface="Times New Roman"/>
                        </a:rPr>
                        <a:t>SCARLINO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 smtClean="0">
                          <a:latin typeface="Calibri"/>
                          <a:ea typeface="Calibri"/>
                          <a:cs typeface="Times New Roman"/>
                        </a:rPr>
                        <a:t>295.967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1" dirty="0" smtClean="0">
                          <a:solidFill>
                            <a:srgbClr val="297529"/>
                          </a:solidFill>
                          <a:latin typeface="Calibri"/>
                          <a:ea typeface="Calibri"/>
                          <a:cs typeface="Times New Roman"/>
                        </a:rPr>
                        <a:t>+8,38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 smtClean="0">
                          <a:latin typeface="Calibri"/>
                          <a:ea typeface="Calibri"/>
                          <a:cs typeface="Times New Roman"/>
                        </a:rPr>
                        <a:t>13.212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 smtClean="0">
                          <a:latin typeface="Calibri"/>
                          <a:ea typeface="Calibri"/>
                          <a:cs typeface="Times New Roman"/>
                        </a:rPr>
                        <a:t>309.179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1" dirty="0" smtClean="0">
                          <a:solidFill>
                            <a:srgbClr val="297529"/>
                          </a:solidFill>
                          <a:latin typeface="Calibri"/>
                          <a:ea typeface="Calibri"/>
                          <a:cs typeface="Times New Roman"/>
                        </a:rPr>
                        <a:t>+13,22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4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>
                          <a:latin typeface="Calibri"/>
                          <a:ea typeface="Calibri"/>
                          <a:cs typeface="Times New Roman"/>
                        </a:rPr>
                        <a:t>AMBITO MAREMMA TOSCANA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 smtClean="0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Times New Roman"/>
                        </a:rPr>
                        <a:t>2.582.092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 smtClean="0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Times New Roman"/>
                        </a:rPr>
                        <a:t>265.979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 smtClean="0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Times New Roman"/>
                        </a:rPr>
                        <a:t>2.817.741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4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>
                          <a:latin typeface="Calibri"/>
                          <a:ea typeface="Calibri"/>
                          <a:cs typeface="Times New Roman"/>
                        </a:rPr>
                        <a:t>PROVINCIA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>
                          <a:solidFill>
                            <a:srgbClr val="7030A0"/>
                          </a:solidFill>
                          <a:latin typeface="Calibri"/>
                          <a:ea typeface="Calibri"/>
                          <a:cs typeface="Times New Roman"/>
                        </a:rPr>
                        <a:t>5.495.567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-5,64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>
                          <a:solidFill>
                            <a:srgbClr val="7030A0"/>
                          </a:solidFill>
                          <a:latin typeface="Calibri"/>
                          <a:ea typeface="Calibri"/>
                          <a:cs typeface="Times New Roman"/>
                        </a:rPr>
                        <a:t>416.918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>
                          <a:solidFill>
                            <a:srgbClr val="7030A0"/>
                          </a:solidFill>
                          <a:latin typeface="Calibri"/>
                          <a:ea typeface="Calibri"/>
                          <a:cs typeface="Times New Roman"/>
                        </a:rPr>
                        <a:t>5.908.485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1" dirty="0">
                          <a:solidFill>
                            <a:srgbClr val="297529"/>
                          </a:solidFill>
                          <a:latin typeface="Calibri"/>
                          <a:ea typeface="Calibri"/>
                          <a:cs typeface="Times New Roman"/>
                        </a:rPr>
                        <a:t>+1,53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1" name="Immagin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-244529" y="4861155"/>
            <a:ext cx="3296356" cy="288031"/>
          </a:xfrm>
          <a:prstGeom prst="rect">
            <a:avLst/>
          </a:prstGeom>
          <a:noFill/>
        </p:spPr>
      </p:pic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0" y="8001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Freccia in su 11"/>
          <p:cNvSpPr/>
          <p:nvPr/>
        </p:nvSpPr>
        <p:spPr>
          <a:xfrm>
            <a:off x="5148064" y="6453336"/>
            <a:ext cx="576064" cy="21602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downloa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80311" y="6345376"/>
            <a:ext cx="661142" cy="468000"/>
          </a:xfrm>
          <a:prstGeom prst="rect">
            <a:avLst/>
          </a:prstGeom>
        </p:spPr>
      </p:pic>
      <p:pic>
        <p:nvPicPr>
          <p:cNvPr id="3" name="Immagine 2" descr="G20s Castiglione 2019 logo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57661" y="6381376"/>
            <a:ext cx="906827" cy="432000"/>
          </a:xfrm>
          <a:prstGeom prst="rect">
            <a:avLst/>
          </a:prstGeom>
        </p:spPr>
      </p:pic>
      <p:graphicFrame>
        <p:nvGraphicFramePr>
          <p:cNvPr id="4" name="Tabella 3"/>
          <p:cNvGraphicFramePr>
            <a:graphicFrameLocks noGrp="1"/>
          </p:cNvGraphicFramePr>
          <p:nvPr/>
        </p:nvGraphicFramePr>
        <p:xfrm>
          <a:off x="2195736" y="607169"/>
          <a:ext cx="6264696" cy="1317733"/>
        </p:xfrm>
        <a:graphic>
          <a:graphicData uri="http://schemas.openxmlformats.org/drawingml/2006/table">
            <a:tbl>
              <a:tblPr/>
              <a:tblGrid>
                <a:gridCol w="784870"/>
                <a:gridCol w="1010367"/>
                <a:gridCol w="653035"/>
                <a:gridCol w="1080120"/>
                <a:gridCol w="432048"/>
                <a:gridCol w="727804"/>
                <a:gridCol w="856372"/>
                <a:gridCol w="720080"/>
              </a:tblGrid>
              <a:tr h="2251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Times New Roman"/>
                        </a:rPr>
                        <a:t>ARRIVI</a:t>
                      </a:r>
                      <a:endParaRPr lang="it-IT" sz="1600" dirty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3538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i="1" dirty="0">
                          <a:latin typeface="Calibri"/>
                          <a:ea typeface="Calibri"/>
                          <a:cs typeface="Times New Roman"/>
                        </a:rPr>
                        <a:t>TOTALI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i="1" dirty="0">
                          <a:latin typeface="Calibri"/>
                          <a:ea typeface="Calibri"/>
                          <a:cs typeface="Times New Roman"/>
                        </a:rPr>
                        <a:t>2019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i="1">
                          <a:latin typeface="Calibri"/>
                          <a:ea typeface="Calibri"/>
                          <a:cs typeface="Times New Roman"/>
                        </a:rPr>
                        <a:t>+/- 2018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i="1" dirty="0">
                          <a:latin typeface="Calibri"/>
                          <a:ea typeface="Calibri"/>
                          <a:cs typeface="Times New Roman"/>
                        </a:rPr>
                        <a:t>TOTALI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i="1" dirty="0">
                          <a:latin typeface="Calibri"/>
                          <a:ea typeface="Calibri"/>
                          <a:cs typeface="Times New Roman"/>
                        </a:rPr>
                        <a:t>senza affitti brevi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i="1">
                          <a:latin typeface="Calibri"/>
                          <a:ea typeface="Calibri"/>
                          <a:cs typeface="Times New Roman"/>
                        </a:rPr>
                        <a:t>+/- 2018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i="1" dirty="0">
                          <a:latin typeface="Calibri"/>
                          <a:ea typeface="Calibri"/>
                          <a:cs typeface="Times New Roman"/>
                        </a:rPr>
                        <a:t>ALBER.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i="1" dirty="0">
                          <a:latin typeface="Calibri"/>
                          <a:ea typeface="Calibri"/>
                          <a:cs typeface="Times New Roman"/>
                        </a:rPr>
                        <a:t>2019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i="1" dirty="0">
                          <a:latin typeface="Calibri"/>
                          <a:ea typeface="Calibri"/>
                          <a:cs typeface="Times New Roman"/>
                        </a:rPr>
                        <a:t>EXTRA AL.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i="1" dirty="0">
                          <a:latin typeface="Calibri"/>
                          <a:ea typeface="Calibri"/>
                          <a:cs typeface="Times New Roman"/>
                        </a:rPr>
                        <a:t>2019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i="1" dirty="0">
                          <a:latin typeface="Calibri"/>
                          <a:ea typeface="Calibri"/>
                          <a:cs typeface="Times New Roman"/>
                        </a:rPr>
                        <a:t>AFFITTI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i="1" dirty="0">
                          <a:latin typeface="Calibri"/>
                          <a:ea typeface="Calibri"/>
                          <a:cs typeface="Times New Roman"/>
                        </a:rPr>
                        <a:t>2019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</a:tr>
              <a:tr h="2251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>
                          <a:latin typeface="Calibri"/>
                          <a:ea typeface="Calibri"/>
                          <a:cs typeface="Times New Roman"/>
                        </a:rPr>
                        <a:t>ITALIANI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 dirty="0" smtClean="0">
                          <a:latin typeface="Calibri"/>
                          <a:ea typeface="Calibri"/>
                          <a:cs typeface="Times New Roman"/>
                        </a:rPr>
                        <a:t>154.511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 dirty="0" smtClean="0">
                          <a:latin typeface="Calibri"/>
                          <a:ea typeface="Calibri"/>
                          <a:cs typeface="Times New Roman"/>
                        </a:rPr>
                        <a:t>145.589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 dirty="0" smtClean="0">
                          <a:latin typeface="Calibri"/>
                          <a:ea typeface="Calibri"/>
                          <a:cs typeface="Times New Roman"/>
                        </a:rPr>
                        <a:t>42.785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 dirty="0" smtClean="0">
                          <a:latin typeface="Calibri"/>
                          <a:ea typeface="Calibri"/>
                          <a:cs typeface="Times New Roman"/>
                        </a:rPr>
                        <a:t>102.804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 dirty="0" smtClean="0">
                          <a:latin typeface="Calibri"/>
                          <a:ea typeface="Calibri"/>
                          <a:cs typeface="Times New Roman"/>
                        </a:rPr>
                        <a:t>8.922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</a:tr>
              <a:tr h="2251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>
                          <a:latin typeface="Calibri"/>
                          <a:ea typeface="Calibri"/>
                          <a:cs typeface="Times New Roman"/>
                        </a:rPr>
                        <a:t>STRANIERI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 dirty="0" smtClean="0">
                          <a:latin typeface="Calibri"/>
                          <a:ea typeface="Calibri"/>
                          <a:cs typeface="Times New Roman"/>
                        </a:rPr>
                        <a:t>73.396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 dirty="0" smtClean="0">
                          <a:latin typeface="Calibri"/>
                          <a:ea typeface="Calibri"/>
                          <a:cs typeface="Times New Roman"/>
                        </a:rPr>
                        <a:t>70.521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 dirty="0" smtClean="0">
                          <a:latin typeface="Calibri"/>
                          <a:ea typeface="Calibri"/>
                          <a:cs typeface="Times New Roman"/>
                        </a:rPr>
                        <a:t>19.372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 dirty="0" smtClean="0">
                          <a:latin typeface="Calibri"/>
                          <a:ea typeface="Calibri"/>
                          <a:cs typeface="Times New Roman"/>
                        </a:rPr>
                        <a:t>51.149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 dirty="0" smtClean="0">
                          <a:latin typeface="Calibri"/>
                          <a:ea typeface="Calibri"/>
                          <a:cs typeface="Times New Roman"/>
                        </a:rPr>
                        <a:t>2.875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</a:tr>
              <a:tr h="2251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>
                          <a:latin typeface="Calibri"/>
                          <a:ea typeface="Calibri"/>
                          <a:cs typeface="Times New Roman"/>
                        </a:rPr>
                        <a:t>TOTALI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 dirty="0" smtClean="0">
                          <a:latin typeface="Calibri"/>
                          <a:ea typeface="Calibri"/>
                          <a:cs typeface="Times New Roman"/>
                        </a:rPr>
                        <a:t>227.907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dirty="0" smtClean="0">
                          <a:solidFill>
                            <a:srgbClr val="00B050"/>
                          </a:solidFill>
                          <a:latin typeface="Calibri"/>
                          <a:ea typeface="Calibri"/>
                          <a:cs typeface="Times New Roman"/>
                        </a:rPr>
                        <a:t>+0,66</a:t>
                      </a:r>
                      <a:endParaRPr lang="it-IT" sz="100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 dirty="0" smtClean="0">
                          <a:latin typeface="Calibri"/>
                          <a:ea typeface="Calibri"/>
                          <a:cs typeface="Times New Roman"/>
                        </a:rPr>
                        <a:t>216.110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dirty="0" smtClean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-4,55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 dirty="0" smtClean="0">
                          <a:latin typeface="Calibri"/>
                          <a:ea typeface="Calibri"/>
                          <a:cs typeface="Times New Roman"/>
                        </a:rPr>
                        <a:t>62.157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 dirty="0" smtClean="0">
                          <a:latin typeface="Calibri"/>
                          <a:ea typeface="Calibri"/>
                          <a:cs typeface="Times New Roman"/>
                        </a:rPr>
                        <a:t>153.953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 dirty="0" smtClean="0">
                          <a:latin typeface="Calibri"/>
                          <a:ea typeface="Calibri"/>
                          <a:cs typeface="Times New Roman"/>
                        </a:rPr>
                        <a:t>11.797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</a:tr>
            </a:tbl>
          </a:graphicData>
        </a:graphic>
      </p:graphicFrame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1115616" y="116632"/>
            <a:ext cx="313184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8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CASTIGLIONE DELLA PESCAIA</a:t>
            </a:r>
            <a:endParaRPr kumimoji="0" lang="it-IT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Tabella 5"/>
          <p:cNvGraphicFramePr>
            <a:graphicFrameLocks noGrp="1"/>
          </p:cNvGraphicFramePr>
          <p:nvPr/>
        </p:nvGraphicFramePr>
        <p:xfrm>
          <a:off x="2220417" y="2085400"/>
          <a:ext cx="6312023" cy="1348722"/>
        </p:xfrm>
        <a:graphic>
          <a:graphicData uri="http://schemas.openxmlformats.org/drawingml/2006/table">
            <a:tbl>
              <a:tblPr/>
              <a:tblGrid>
                <a:gridCol w="785321"/>
                <a:gridCol w="1010947"/>
                <a:gridCol w="600594"/>
                <a:gridCol w="1091403"/>
                <a:gridCol w="496145"/>
                <a:gridCol w="741594"/>
                <a:gridCol w="820884"/>
                <a:gridCol w="765135"/>
              </a:tblGrid>
              <a:tr h="2252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Times New Roman"/>
                        </a:rPr>
                        <a:t>PRESENZE</a:t>
                      </a:r>
                      <a:endParaRPr lang="it-IT" sz="1600" dirty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3540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i="1" dirty="0">
                          <a:latin typeface="Calibri"/>
                          <a:ea typeface="Calibri"/>
                          <a:cs typeface="Times New Roman"/>
                        </a:rPr>
                        <a:t>TOTALI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i="1" dirty="0">
                          <a:latin typeface="Calibri"/>
                          <a:ea typeface="Calibri"/>
                          <a:cs typeface="Times New Roman"/>
                        </a:rPr>
                        <a:t>2019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i="1">
                          <a:latin typeface="Calibri"/>
                          <a:ea typeface="Calibri"/>
                          <a:cs typeface="Times New Roman"/>
                        </a:rPr>
                        <a:t>+/- 2018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i="1" dirty="0">
                          <a:latin typeface="Calibri"/>
                          <a:ea typeface="Calibri"/>
                          <a:cs typeface="Times New Roman"/>
                        </a:rPr>
                        <a:t>TOTALI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i="1" dirty="0">
                          <a:latin typeface="Calibri"/>
                          <a:ea typeface="Calibri"/>
                          <a:cs typeface="Times New Roman"/>
                        </a:rPr>
                        <a:t>senza affitti brevi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i="1">
                          <a:latin typeface="Calibri"/>
                          <a:ea typeface="Calibri"/>
                          <a:cs typeface="Times New Roman"/>
                        </a:rPr>
                        <a:t>+/- 2018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i="1" dirty="0">
                          <a:latin typeface="Calibri"/>
                          <a:ea typeface="Calibri"/>
                          <a:cs typeface="Times New Roman"/>
                        </a:rPr>
                        <a:t>ALBER.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i="1" dirty="0">
                          <a:latin typeface="Calibri"/>
                          <a:ea typeface="Calibri"/>
                          <a:cs typeface="Times New Roman"/>
                        </a:rPr>
                        <a:t>2019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i="1" dirty="0">
                          <a:latin typeface="Calibri"/>
                          <a:ea typeface="Calibri"/>
                          <a:cs typeface="Times New Roman"/>
                        </a:rPr>
                        <a:t>EXTRA AL.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i="1" dirty="0">
                          <a:latin typeface="Calibri"/>
                          <a:ea typeface="Calibri"/>
                          <a:cs typeface="Times New Roman"/>
                        </a:rPr>
                        <a:t>2019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i="1" dirty="0">
                          <a:latin typeface="Calibri"/>
                          <a:ea typeface="Calibri"/>
                          <a:cs typeface="Times New Roman"/>
                        </a:rPr>
                        <a:t>AFFITTI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i="1" dirty="0">
                          <a:latin typeface="Calibri"/>
                          <a:ea typeface="Calibri"/>
                          <a:cs typeface="Times New Roman"/>
                        </a:rPr>
                        <a:t>2019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</a:tr>
              <a:tr h="2252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>
                          <a:latin typeface="Calibri"/>
                          <a:ea typeface="Calibri"/>
                          <a:cs typeface="Times New Roman"/>
                        </a:rPr>
                        <a:t>ITALIANI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 dirty="0" smtClean="0">
                          <a:latin typeface="Calibri"/>
                          <a:ea typeface="Calibri"/>
                          <a:cs typeface="Times New Roman"/>
                        </a:rPr>
                        <a:t>1.038.087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 dirty="0" smtClean="0">
                          <a:latin typeface="Calibri"/>
                          <a:ea typeface="Calibri"/>
                          <a:cs typeface="Times New Roman"/>
                        </a:rPr>
                        <a:t>946.008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 dirty="0" smtClean="0">
                          <a:latin typeface="Calibri"/>
                          <a:ea typeface="Calibri"/>
                          <a:cs typeface="Times New Roman"/>
                        </a:rPr>
                        <a:t>181.783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 dirty="0" smtClean="0">
                          <a:latin typeface="Calibri"/>
                          <a:ea typeface="Calibri"/>
                          <a:cs typeface="Times New Roman"/>
                        </a:rPr>
                        <a:t>764.225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 dirty="0" smtClean="0">
                          <a:latin typeface="Calibri"/>
                          <a:ea typeface="Calibri"/>
                          <a:cs typeface="Times New Roman"/>
                        </a:rPr>
                        <a:t>92.0796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</a:tr>
              <a:tr h="2252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>
                          <a:latin typeface="Calibri"/>
                          <a:ea typeface="Calibri"/>
                          <a:cs typeface="Times New Roman"/>
                        </a:rPr>
                        <a:t>STRANIERI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 dirty="0" smtClean="0">
                          <a:latin typeface="Calibri"/>
                          <a:ea typeface="Calibri"/>
                          <a:cs typeface="Times New Roman"/>
                        </a:rPr>
                        <a:t>562.524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 dirty="0" smtClean="0">
                          <a:latin typeface="Calibri"/>
                          <a:ea typeface="Calibri"/>
                          <a:cs typeface="Times New Roman"/>
                        </a:rPr>
                        <a:t>536.200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 dirty="0" smtClean="0">
                          <a:latin typeface="Calibri"/>
                          <a:ea typeface="Calibri"/>
                          <a:cs typeface="Times New Roman"/>
                        </a:rPr>
                        <a:t>99.308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 dirty="0" smtClean="0">
                          <a:latin typeface="Calibri"/>
                          <a:ea typeface="Calibri"/>
                          <a:cs typeface="Times New Roman"/>
                        </a:rPr>
                        <a:t>436.892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 dirty="0" smtClean="0">
                          <a:latin typeface="Calibri"/>
                          <a:ea typeface="Calibri"/>
                          <a:cs typeface="Times New Roman"/>
                        </a:rPr>
                        <a:t>26.424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</a:tr>
              <a:tr h="2586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>
                          <a:latin typeface="Calibri"/>
                          <a:ea typeface="Calibri"/>
                          <a:cs typeface="Times New Roman"/>
                        </a:rPr>
                        <a:t>TOTALI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 dirty="0" smtClean="0">
                          <a:latin typeface="Calibri"/>
                          <a:ea typeface="Calibri"/>
                          <a:cs typeface="Times New Roman"/>
                        </a:rPr>
                        <a:t>1.600.711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dirty="0" smtClean="0">
                          <a:solidFill>
                            <a:srgbClr val="00B050"/>
                          </a:solidFill>
                          <a:latin typeface="Calibri"/>
                          <a:ea typeface="Calibri"/>
                          <a:cs typeface="Times New Roman"/>
                        </a:rPr>
                        <a:t>+17,55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 dirty="0" smtClean="0">
                          <a:latin typeface="Calibri"/>
                          <a:ea typeface="Calibri"/>
                          <a:cs typeface="Times New Roman"/>
                        </a:rPr>
                        <a:t>1.482.208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dirty="0" smtClean="0">
                          <a:solidFill>
                            <a:srgbClr val="00B050"/>
                          </a:solidFill>
                          <a:latin typeface="Calibri"/>
                          <a:ea typeface="Calibri"/>
                          <a:cs typeface="Times New Roman"/>
                        </a:rPr>
                        <a:t>+8,85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 dirty="0" smtClean="0">
                          <a:latin typeface="Calibri"/>
                          <a:ea typeface="Calibri"/>
                          <a:cs typeface="Times New Roman"/>
                        </a:rPr>
                        <a:t>281.091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 dirty="0" smtClean="0">
                          <a:latin typeface="Calibri"/>
                          <a:ea typeface="Calibri"/>
                          <a:cs typeface="Times New Roman"/>
                        </a:rPr>
                        <a:t>1.201.117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 dirty="0" smtClean="0">
                          <a:latin typeface="Calibri"/>
                          <a:ea typeface="Calibri"/>
                          <a:cs typeface="Times New Roman"/>
                        </a:rPr>
                        <a:t>118.503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</a:tr>
            </a:tbl>
          </a:graphicData>
        </a:graphic>
      </p:graphicFrame>
      <p:sp>
        <p:nvSpPr>
          <p:cNvPr id="9" name="Rettangolo 8"/>
          <p:cNvSpPr/>
          <p:nvPr/>
        </p:nvSpPr>
        <p:spPr>
          <a:xfrm>
            <a:off x="4795929" y="3522174"/>
            <a:ext cx="1144223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it-IT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Times New Roman"/>
              </a:rPr>
              <a:t>PRESENZE</a:t>
            </a:r>
            <a:endParaRPr lang="it-IT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Calibri"/>
              <a:cs typeface="Times New Roman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1353839" y="3522174"/>
            <a:ext cx="841897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it-IT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Times New Roman"/>
              </a:rPr>
              <a:t>ARRIVI</a:t>
            </a:r>
            <a:endParaRPr lang="it-IT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Calibri"/>
              <a:cs typeface="Times New Roman"/>
            </a:endParaRPr>
          </a:p>
        </p:txBody>
      </p:sp>
      <p:graphicFrame>
        <p:nvGraphicFramePr>
          <p:cNvPr id="11" name="Tabella 10"/>
          <p:cNvGraphicFramePr>
            <a:graphicFrameLocks noGrp="1"/>
          </p:cNvGraphicFramePr>
          <p:nvPr/>
        </p:nvGraphicFramePr>
        <p:xfrm>
          <a:off x="2699792" y="5085184"/>
          <a:ext cx="6096000" cy="1226820"/>
        </p:xfrm>
        <a:graphic>
          <a:graphicData uri="http://schemas.openxmlformats.org/drawingml/2006/table">
            <a:tbl>
              <a:tblPr/>
              <a:tblGrid>
                <a:gridCol w="3395983"/>
                <a:gridCol w="1340237"/>
                <a:gridCol w="1359780"/>
              </a:tblGrid>
              <a:tr h="2435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rgbClr val="0070C0"/>
                          </a:solidFill>
                          <a:latin typeface="Arial Narrow"/>
                          <a:ea typeface="Calibri"/>
                          <a:cs typeface="Tahoma"/>
                        </a:rPr>
                        <a:t>Tipologia di strutture</a:t>
                      </a:r>
                      <a:endParaRPr lang="it-IT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84" marR="680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rgbClr val="0070C0"/>
                          </a:solidFill>
                          <a:latin typeface="Arial Narrow"/>
                          <a:ea typeface="Calibri"/>
                          <a:cs typeface="Tahoma"/>
                        </a:rPr>
                        <a:t>2018</a:t>
                      </a:r>
                      <a:endParaRPr lang="it-IT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84" marR="680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rgbClr val="0070C0"/>
                          </a:solidFill>
                          <a:latin typeface="Arial Narrow"/>
                          <a:ea typeface="Calibri"/>
                          <a:cs typeface="Tahoma"/>
                        </a:rPr>
                        <a:t>2019</a:t>
                      </a:r>
                      <a:endParaRPr lang="it-IT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84" marR="680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83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>
                          <a:latin typeface="Arial Narrow"/>
                          <a:ea typeface="Calibri"/>
                          <a:cs typeface="Tahoma"/>
                        </a:rPr>
                        <a:t>Strutture ricettive alberghiere ed extra alberghiere</a:t>
                      </a: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84" marR="680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solidFill>
                            <a:srgbClr val="7030A0"/>
                          </a:solidFill>
                          <a:latin typeface="Arial Narrow"/>
                          <a:ea typeface="Calibri"/>
                          <a:cs typeface="Tahoma"/>
                        </a:rPr>
                        <a:t>719.263,20</a:t>
                      </a: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84" marR="680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/>
                          <a:ea typeface="Calibri"/>
                          <a:cs typeface="Tahoma"/>
                        </a:rPr>
                        <a:t>761.647,20</a:t>
                      </a:r>
                      <a:endParaRPr lang="it-IT" sz="1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84" marR="680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8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 dirty="0">
                          <a:latin typeface="Arial Narrow"/>
                          <a:ea typeface="Calibri"/>
                          <a:cs typeface="Tahoma"/>
                        </a:rPr>
                        <a:t>Affitti brevi 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84" marR="680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solidFill>
                            <a:srgbClr val="7030A0"/>
                          </a:solidFill>
                          <a:latin typeface="Arial Narrow"/>
                          <a:ea typeface="Calibri"/>
                          <a:cs typeface="Tahoma"/>
                        </a:rPr>
                        <a:t>41.023,50</a:t>
                      </a: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84" marR="680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/>
                          <a:ea typeface="Calibri"/>
                          <a:cs typeface="Tahoma"/>
                        </a:rPr>
                        <a:t>39.403,07</a:t>
                      </a:r>
                      <a:endParaRPr lang="it-IT" sz="1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84" marR="680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3184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 dirty="0">
                          <a:latin typeface="Arial Narrow"/>
                          <a:ea typeface="Calibri"/>
                          <a:cs typeface="Tahoma"/>
                        </a:rPr>
                        <a:t>TOTALI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84" marR="680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>
                          <a:solidFill>
                            <a:srgbClr val="7030A0"/>
                          </a:solidFill>
                          <a:latin typeface="Arial Narrow"/>
                          <a:ea typeface="Calibri"/>
                          <a:cs typeface="Tahoma"/>
                        </a:rPr>
                        <a:t>760.286,70</a:t>
                      </a: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84" marR="680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/>
                          <a:ea typeface="Calibri"/>
                          <a:cs typeface="Tahoma"/>
                        </a:rPr>
                        <a:t>801.050,27</a:t>
                      </a:r>
                      <a:endParaRPr lang="it-IT" sz="1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84" marR="680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3" name="CasellaDiTesto 12"/>
          <p:cNvSpPr txBox="1"/>
          <p:nvPr/>
        </p:nvSpPr>
        <p:spPr>
          <a:xfrm>
            <a:off x="966625" y="5662989"/>
            <a:ext cx="17331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IMPOSTA </a:t>
            </a:r>
            <a:r>
              <a:rPr lang="it-IT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</a:t>
            </a:r>
            <a:endParaRPr lang="it-IT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SOGGIORNO</a:t>
            </a:r>
            <a:endParaRPr lang="it-IT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4" name="Grafico 13"/>
          <p:cNvGraphicFramePr/>
          <p:nvPr/>
        </p:nvGraphicFramePr>
        <p:xfrm>
          <a:off x="2195736" y="3573016"/>
          <a:ext cx="2304256" cy="1372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5" name="Grafico 14"/>
          <p:cNvGraphicFramePr/>
          <p:nvPr/>
        </p:nvGraphicFramePr>
        <p:xfrm>
          <a:off x="5868144" y="3573016"/>
          <a:ext cx="2304256" cy="13681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6" name="Freccia in giù 15"/>
          <p:cNvSpPr/>
          <p:nvPr/>
        </p:nvSpPr>
        <p:spPr>
          <a:xfrm>
            <a:off x="5004048" y="260648"/>
            <a:ext cx="216024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downloa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80311" y="6345376"/>
            <a:ext cx="661142" cy="468000"/>
          </a:xfrm>
          <a:prstGeom prst="rect">
            <a:avLst/>
          </a:prstGeom>
        </p:spPr>
      </p:pic>
      <p:pic>
        <p:nvPicPr>
          <p:cNvPr id="5" name="Immagine 4" descr="G20s Castiglione 2019 logo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57661" y="6381376"/>
            <a:ext cx="906827" cy="432000"/>
          </a:xfrm>
          <a:prstGeom prst="rect">
            <a:avLst/>
          </a:prstGeom>
        </p:spPr>
      </p:pic>
      <p:graphicFrame>
        <p:nvGraphicFramePr>
          <p:cNvPr id="6" name="Tabel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925581496"/>
              </p:ext>
            </p:extLst>
          </p:nvPr>
        </p:nvGraphicFramePr>
        <p:xfrm>
          <a:off x="1475656" y="776312"/>
          <a:ext cx="6984776" cy="5461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881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133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720080"/>
                <a:gridCol w="21602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</a:tblGrid>
              <a:tr h="256753">
                <a:tc rowSpan="2"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Mese</a:t>
                      </a:r>
                    </a:p>
                  </a:txBody>
                  <a:tcPr anchor="ctr">
                    <a:lnR w="12700" cmpd="sng">
                      <a:noFill/>
                    </a:lnR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% presenze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it-IT" sz="16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it-IT" sz="16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it-IT" sz="16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it-IT" sz="16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6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it-IT" sz="16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r"/>
                      <a:r>
                        <a:rPr lang="it-IT" sz="1600" b="1" i="1" dirty="0" err="1">
                          <a:solidFill>
                            <a:srgbClr val="C00000"/>
                          </a:solidFill>
                        </a:rPr>
                        <a:t>Var</a:t>
                      </a:r>
                      <a:r>
                        <a:rPr lang="it-IT" sz="1600" b="1" i="1" dirty="0">
                          <a:solidFill>
                            <a:srgbClr val="C00000"/>
                          </a:solidFill>
                        </a:rPr>
                        <a:t>. % ‘</a:t>
                      </a:r>
                      <a:r>
                        <a:rPr lang="it-IT" sz="1600" b="1" i="1" dirty="0" smtClean="0">
                          <a:solidFill>
                            <a:srgbClr val="C00000"/>
                          </a:solidFill>
                        </a:rPr>
                        <a:t>18/</a:t>
                      </a:r>
                      <a:r>
                        <a:rPr lang="it-IT" sz="1600" b="1" i="1" dirty="0">
                          <a:solidFill>
                            <a:srgbClr val="C00000"/>
                          </a:solidFill>
                        </a:rPr>
                        <a:t>’10</a:t>
                      </a:r>
                    </a:p>
                  </a:txBody>
                  <a:tcPr anchor="ctr">
                    <a:lnL w="12700" cmpd="sng">
                      <a:noFill/>
                    </a:lnL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it-IT" sz="16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2010</a:t>
                      </a:r>
                    </a:p>
                  </a:txBody>
                  <a:tcPr anchor="ctr">
                    <a:lnL w="381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2012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2014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2016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2017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2018</a:t>
                      </a:r>
                      <a:endParaRPr lang="it-IT" sz="16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it-IT" sz="16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r"/>
                      <a:endParaRPr lang="it-IT" sz="16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it-IT" sz="2000" b="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Gen</a:t>
                      </a:r>
                      <a:endParaRPr lang="it-IT" sz="2000" b="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0,1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0,1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0,1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0,1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0,1</a:t>
                      </a:r>
                    </a:p>
                  </a:txBody>
                  <a:tcPr marL="9525" marR="9525" marT="9525" marB="0" anchor="ctr"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2000" b="0" i="0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0,1</a:t>
                      </a:r>
                      <a:endParaRPr lang="it-IT" sz="2000" b="0" i="0" u="none" strike="noStrike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it-IT" sz="20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2000" b="0" i="1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+2,4</a:t>
                      </a:r>
                      <a:endParaRPr lang="it-IT" sz="2000" b="0" i="1" u="none" strike="noStrike" kern="12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Font typeface="Wingdings" panose="05000000000000000000" pitchFamily="2" charset="2"/>
                        <a:buNone/>
                      </a:pPr>
                      <a:r>
                        <a:rPr lang="it-IT" sz="2000" b="0" kern="12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Feb</a:t>
                      </a:r>
                      <a:endParaRPr lang="it-IT" sz="2000" b="0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0,1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0,1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0,1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0,1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0,0</a:t>
                      </a:r>
                    </a:p>
                  </a:txBody>
                  <a:tcPr marL="9525" marR="9525" marT="9525" marB="0" anchor="ctr"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2000" b="0" i="0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0,1</a:t>
                      </a:r>
                      <a:endParaRPr lang="it-IT" sz="2000" b="0" i="0" u="none" strike="noStrike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it-IT" sz="20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2000" b="0" i="1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-13,6</a:t>
                      </a:r>
                      <a:endParaRPr lang="it-IT" sz="2000" b="0" i="1" u="none" strike="noStrike" kern="12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Font typeface="Wingdings" panose="05000000000000000000" pitchFamily="2" charset="2"/>
                        <a:buNone/>
                      </a:pPr>
                      <a:r>
                        <a:rPr lang="it-IT" sz="20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Mar</a:t>
                      </a:r>
                    </a:p>
                  </a:txBody>
                  <a:tcP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0,2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0,3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0,1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0,9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0,1</a:t>
                      </a:r>
                    </a:p>
                  </a:txBody>
                  <a:tcPr marL="9525" marR="9525" marT="9525" marB="0" anchor="ctr"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2000" b="0" i="0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0,6</a:t>
                      </a:r>
                      <a:endParaRPr lang="it-IT" sz="2000" b="0" i="0" u="none" strike="noStrike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it-IT" sz="20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2000" b="0" i="1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+209,5</a:t>
                      </a:r>
                      <a:endParaRPr lang="it-IT" sz="2000" b="0" i="1" u="none" strike="noStrike" kern="12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Font typeface="Wingdings" panose="05000000000000000000" pitchFamily="2" charset="2"/>
                        <a:buNone/>
                      </a:pPr>
                      <a:r>
                        <a:rPr lang="it-IT" sz="2000" b="0" kern="12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Apr</a:t>
                      </a:r>
                      <a:endParaRPr lang="it-IT" sz="2000" b="0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1,4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2,6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2,8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1,9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3,8</a:t>
                      </a:r>
                    </a:p>
                  </a:txBody>
                  <a:tcPr marL="9525" marR="9525" marT="9525" marB="0" anchor="ctr"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2000" b="0" i="0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3,3</a:t>
                      </a:r>
                      <a:endParaRPr lang="it-IT" sz="2000" b="0" i="0" u="none" strike="noStrike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it-IT" sz="20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2000" b="0" i="1" u="none" strike="noStrike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  <a:r>
                        <a:rPr lang="it-IT" sz="2000" b="0" i="1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156,3</a:t>
                      </a:r>
                      <a:endParaRPr lang="it-IT" sz="2000" b="0" i="1" u="none" strike="noStrike" kern="12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Font typeface="Wingdings" panose="05000000000000000000" pitchFamily="2" charset="2"/>
                        <a:buNone/>
                      </a:pPr>
                      <a:r>
                        <a:rPr lang="it-IT" sz="2000" b="0" kern="12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Mag</a:t>
                      </a:r>
                      <a:endParaRPr lang="it-IT" sz="2000" b="0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5,8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4,6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4,7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7,0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4,3</a:t>
                      </a:r>
                    </a:p>
                  </a:txBody>
                  <a:tcPr marL="9525" marR="9525" marT="9525" marB="0" anchor="ctr"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2000" b="0" i="0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7,1</a:t>
                      </a:r>
                      <a:endParaRPr lang="it-IT" sz="2000" b="0" i="0" u="none" strike="noStrike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it-IT" sz="20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2000" b="0" i="1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+34,4</a:t>
                      </a:r>
                      <a:endParaRPr lang="it-IT" sz="2000" b="0" i="1" u="none" strike="noStrike" kern="12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Font typeface="Wingdings" panose="05000000000000000000" pitchFamily="2" charset="2"/>
                        <a:buNone/>
                      </a:pPr>
                      <a:r>
                        <a:rPr lang="it-IT" sz="2000" b="0" kern="12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Giu</a:t>
                      </a:r>
                      <a:endParaRPr lang="it-IT" sz="2000" b="0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14,6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12,5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15,7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14,6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16,9</a:t>
                      </a:r>
                    </a:p>
                  </a:txBody>
                  <a:tcPr marL="9525" marR="9525" marT="9525" marB="0" anchor="ctr"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2000" b="0" i="0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14,9</a:t>
                      </a:r>
                      <a:endParaRPr lang="it-IT" sz="2000" b="0" i="0" u="none" strike="noStrike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it-IT" sz="20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2000" b="0" i="1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+10,6</a:t>
                      </a:r>
                      <a:endParaRPr lang="it-IT" sz="2000" b="0" i="1" u="none" strike="noStrike" kern="12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Font typeface="Wingdings" panose="05000000000000000000" pitchFamily="2" charset="2"/>
                        <a:buNone/>
                      </a:pPr>
                      <a:r>
                        <a:rPr lang="it-IT" sz="2000" b="0" kern="12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Lug</a:t>
                      </a:r>
                      <a:endParaRPr lang="it-IT" sz="2000" b="0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28,8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29,8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26,5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25,8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26,4</a:t>
                      </a:r>
                    </a:p>
                  </a:txBody>
                  <a:tcPr marL="9525" marR="9525" marT="9525" marB="0" anchor="ctr"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2000" b="0" i="0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25,6</a:t>
                      </a:r>
                      <a:endParaRPr lang="it-IT" sz="2000" b="0" i="0" u="none" strike="noStrike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it-IT" sz="20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2000" b="0" i="1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-3,5</a:t>
                      </a:r>
                      <a:endParaRPr lang="it-IT" sz="2000" b="0" i="1" u="none" strike="noStrike" kern="12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Font typeface="Wingdings" panose="05000000000000000000" pitchFamily="2" charset="2"/>
                        <a:buNone/>
                      </a:pPr>
                      <a:r>
                        <a:rPr lang="it-IT" sz="20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Ago</a:t>
                      </a:r>
                    </a:p>
                  </a:txBody>
                  <a:tcP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33,0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34,2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32,7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31,5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30,9</a:t>
                      </a:r>
                    </a:p>
                  </a:txBody>
                  <a:tcPr marL="9525" marR="9525" marT="9525" marB="0" anchor="ctr"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2000" b="0" i="0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30,3</a:t>
                      </a:r>
                      <a:endParaRPr lang="it-IT" sz="2000" b="0" i="0" u="none" strike="noStrike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it-IT" sz="20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2000" b="0" i="1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-0,3</a:t>
                      </a:r>
                      <a:endParaRPr lang="it-IT" sz="2000" b="0" i="1" u="none" strike="noStrike" kern="12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Font typeface="Wingdings" panose="05000000000000000000" pitchFamily="2" charset="2"/>
                        <a:buNone/>
                      </a:pPr>
                      <a:r>
                        <a:rPr lang="it-IT" sz="20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Set</a:t>
                      </a:r>
                    </a:p>
                  </a:txBody>
                  <a:tcP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12,2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11,2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13,8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13,5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12,9</a:t>
                      </a:r>
                    </a:p>
                  </a:txBody>
                  <a:tcPr marL="9525" marR="9525" marT="9525" marB="0" anchor="ctr"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2000" b="0" i="0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13,2</a:t>
                      </a:r>
                      <a:endParaRPr lang="it-IT" sz="2000" b="0" i="0" u="none" strike="noStrike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it-IT" sz="20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2000" b="0" i="1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+17,0</a:t>
                      </a:r>
                      <a:endParaRPr lang="it-IT" sz="2000" b="0" i="1" u="none" strike="noStrike" kern="12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Font typeface="Wingdings" panose="05000000000000000000" pitchFamily="2" charset="2"/>
                        <a:buNone/>
                      </a:pPr>
                      <a:r>
                        <a:rPr lang="it-IT" sz="2000" b="0" kern="12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Ott</a:t>
                      </a:r>
                      <a:endParaRPr lang="it-IT" sz="2000" b="0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3,4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4,4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3,5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4,4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4,3</a:t>
                      </a:r>
                    </a:p>
                  </a:txBody>
                  <a:tcPr marL="9525" marR="9525" marT="9525" marB="0" anchor="ctr"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2000" b="0" i="0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4,4</a:t>
                      </a:r>
                      <a:endParaRPr lang="it-IT" sz="2000" b="0" i="0" u="none" strike="noStrike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it-IT" sz="20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2000" b="0" i="1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+40,2</a:t>
                      </a:r>
                      <a:endParaRPr lang="it-IT" sz="2000" b="0" i="1" u="none" strike="noStrike" kern="12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Font typeface="Wingdings" panose="05000000000000000000" pitchFamily="2" charset="2"/>
                        <a:buNone/>
                      </a:pPr>
                      <a:r>
                        <a:rPr lang="it-IT" sz="2000" b="0" kern="12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Nov</a:t>
                      </a:r>
                      <a:endParaRPr lang="it-IT" sz="2000" b="0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0,2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0,1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0,1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0,1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0,1</a:t>
                      </a:r>
                    </a:p>
                  </a:txBody>
                  <a:tcPr marL="9525" marR="9525" marT="9525" marB="0" anchor="ctr"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2000" b="0" i="0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0,1</a:t>
                      </a:r>
                      <a:endParaRPr lang="it-IT" sz="2000" b="0" i="0" u="none" strike="noStrike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it-IT" sz="20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2000" b="0" i="1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-9,6</a:t>
                      </a:r>
                      <a:endParaRPr lang="it-IT" sz="2000" b="0" i="1" u="none" strike="noStrike" kern="12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Font typeface="Wingdings" panose="05000000000000000000" pitchFamily="2" charset="2"/>
                        <a:buNone/>
                      </a:pPr>
                      <a:r>
                        <a:rPr lang="it-IT" sz="2000" b="0" kern="12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Dic</a:t>
                      </a:r>
                      <a:endParaRPr lang="it-IT" sz="2000" b="0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0,1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0,1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0,1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0,1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2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0,1</a:t>
                      </a:r>
                    </a:p>
                  </a:txBody>
                  <a:tcPr marL="9525" marR="9525" marT="9525" marB="0" anchor="ctr"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2000" b="0" i="0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0,2</a:t>
                      </a:r>
                      <a:endParaRPr lang="it-IT" sz="2000" b="0" i="0" u="none" strike="noStrike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it-IT" sz="20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2000" b="0" i="1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+31,8</a:t>
                      </a:r>
                      <a:endParaRPr lang="it-IT" sz="2000" b="0" i="1" u="none" strike="noStrike" kern="12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</a:tbl>
          </a:graphicData>
        </a:graphic>
      </p:graphicFrame>
      <p:sp>
        <p:nvSpPr>
          <p:cNvPr id="7" name="CasellaDiTesto 6"/>
          <p:cNvSpPr txBox="1"/>
          <p:nvPr/>
        </p:nvSpPr>
        <p:spPr>
          <a:xfrm>
            <a:off x="1120769" y="189801"/>
            <a:ext cx="798773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b="1" cap="small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Stagionalità dei Flussi Turistici – Periodo 2010 - </a:t>
            </a:r>
            <a:r>
              <a:rPr lang="it-IT" sz="2200" b="1" cap="small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2018 </a:t>
            </a:r>
            <a:endParaRPr lang="it-IT" sz="2200" b="1" cap="small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downloa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80311" y="6345376"/>
            <a:ext cx="661142" cy="468000"/>
          </a:xfrm>
          <a:prstGeom prst="rect">
            <a:avLst/>
          </a:prstGeom>
        </p:spPr>
      </p:pic>
      <p:pic>
        <p:nvPicPr>
          <p:cNvPr id="3" name="Immagine 2" descr="G20s Castiglione 2019 logo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57661" y="6381376"/>
            <a:ext cx="906827" cy="432000"/>
          </a:xfrm>
          <a:prstGeom prst="rect">
            <a:avLst/>
          </a:prstGeom>
        </p:spPr>
      </p:pic>
      <p:graphicFrame>
        <p:nvGraphicFramePr>
          <p:cNvPr id="9" name="Tabella 8"/>
          <p:cNvGraphicFramePr>
            <a:graphicFrameLocks noGrp="1"/>
          </p:cNvGraphicFramePr>
          <p:nvPr/>
        </p:nvGraphicFramePr>
        <p:xfrm>
          <a:off x="2267744" y="980728"/>
          <a:ext cx="6552728" cy="1454658"/>
        </p:xfrm>
        <a:graphic>
          <a:graphicData uri="http://schemas.openxmlformats.org/drawingml/2006/table">
            <a:tbl>
              <a:tblPr/>
              <a:tblGrid>
                <a:gridCol w="306650"/>
                <a:gridCol w="945671"/>
                <a:gridCol w="657973"/>
                <a:gridCol w="657973"/>
                <a:gridCol w="657973"/>
                <a:gridCol w="657973"/>
                <a:gridCol w="657973"/>
                <a:gridCol w="657973"/>
                <a:gridCol w="776505"/>
                <a:gridCol w="576064"/>
              </a:tblGrid>
              <a:tr h="150467"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200" b="1" dirty="0">
                          <a:solidFill>
                            <a:srgbClr val="FF000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libri"/>
                          <a:ea typeface="Calibri"/>
                          <a:cs typeface="Times New Roman"/>
                        </a:rPr>
                        <a:t>ENTRATA</a:t>
                      </a:r>
                      <a:endParaRPr lang="it-IT" sz="2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Times New Roman"/>
                        </a:rPr>
                        <a:t>PUNTA ALA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Times New Roman"/>
                        </a:rPr>
                        <a:t>CASA MORA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Times New Roman"/>
                        </a:rPr>
                        <a:t>SP 3 DEL PADULE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Times New Roman"/>
                        </a:rPr>
                        <a:t>SP 158 COLLACCHIE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136788">
                <a:tc gridSpan="2"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i="1" dirty="0">
                          <a:latin typeface="Calibri"/>
                          <a:ea typeface="Calibri"/>
                          <a:cs typeface="Times New Roman"/>
                        </a:rPr>
                        <a:t>Veicoli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i="1" dirty="0">
                          <a:latin typeface="Calibri"/>
                          <a:ea typeface="Calibri"/>
                          <a:cs typeface="Times New Roman"/>
                        </a:rPr>
                        <a:t>%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i="1">
                          <a:latin typeface="Calibri"/>
                          <a:ea typeface="Calibri"/>
                          <a:cs typeface="Times New Roman"/>
                        </a:rPr>
                        <a:t>Veicoli</a:t>
                      </a: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i="1">
                          <a:latin typeface="Calibri"/>
                          <a:ea typeface="Calibri"/>
                          <a:cs typeface="Times New Roman"/>
                        </a:rPr>
                        <a:t>%</a:t>
                      </a: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i="1">
                          <a:latin typeface="Calibri"/>
                          <a:ea typeface="Calibri"/>
                          <a:cs typeface="Times New Roman"/>
                        </a:rPr>
                        <a:t>Veicoli</a:t>
                      </a: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i="1">
                          <a:latin typeface="Calibri"/>
                          <a:ea typeface="Calibri"/>
                          <a:cs typeface="Times New Roman"/>
                        </a:rPr>
                        <a:t>%</a:t>
                      </a: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i="1">
                          <a:latin typeface="Calibri"/>
                          <a:ea typeface="Calibri"/>
                          <a:cs typeface="Times New Roman"/>
                        </a:rPr>
                        <a:t>Veicoli</a:t>
                      </a: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i="1">
                          <a:latin typeface="Calibri"/>
                          <a:ea typeface="Calibri"/>
                          <a:cs typeface="Times New Roman"/>
                        </a:rPr>
                        <a:t>%</a:t>
                      </a: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04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3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>
                          <a:latin typeface="Arial Narrow"/>
                          <a:ea typeface="Calibri"/>
                          <a:cs typeface="Times New Roman"/>
                        </a:rPr>
                        <a:t>&lt; 50  Km/h</a:t>
                      </a: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latin typeface="Calibri"/>
                          <a:ea typeface="Calibri"/>
                          <a:cs typeface="Times New Roman"/>
                        </a:rPr>
                        <a:t>102.962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i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58,10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latin typeface="Calibri"/>
                          <a:ea typeface="Calibri"/>
                          <a:cs typeface="Times New Roman"/>
                        </a:rPr>
                        <a:t>233.216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i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54,80</a:t>
                      </a: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latin typeface="Calibri"/>
                          <a:ea typeface="Calibri"/>
                          <a:cs typeface="Times New Roman"/>
                        </a:rPr>
                        <a:t>224.348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i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58,58</a:t>
                      </a: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latin typeface="Calibri"/>
                          <a:ea typeface="Calibri"/>
                          <a:cs typeface="Times New Roman"/>
                        </a:rPr>
                        <a:t>202.120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i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70,70</a:t>
                      </a: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04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dirty="0">
                          <a:latin typeface="Arial Narrow"/>
                          <a:ea typeface="Calibri"/>
                          <a:cs typeface="Times New Roman"/>
                        </a:rPr>
                        <a:t>51-70  Km/h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latin typeface="Calibri"/>
                          <a:ea typeface="Calibri"/>
                          <a:cs typeface="Times New Roman"/>
                        </a:rPr>
                        <a:t>63.174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i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35,65</a:t>
                      </a: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latin typeface="Calibri"/>
                          <a:ea typeface="Calibri"/>
                          <a:cs typeface="Times New Roman"/>
                        </a:rPr>
                        <a:t>150.645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i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35,40</a:t>
                      </a: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latin typeface="Calibri"/>
                          <a:ea typeface="Calibri"/>
                          <a:cs typeface="Times New Roman"/>
                        </a:rPr>
                        <a:t>148.040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i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38,66</a:t>
                      </a: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latin typeface="Calibri"/>
                          <a:ea typeface="Calibri"/>
                          <a:cs typeface="Times New Roman"/>
                        </a:rPr>
                        <a:t>67.955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i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23,77</a:t>
                      </a: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04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>
                          <a:latin typeface="Arial Narrow"/>
                          <a:ea typeface="Calibri"/>
                          <a:cs typeface="Times New Roman"/>
                        </a:rPr>
                        <a:t>71-90  Km/h</a:t>
                      </a: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latin typeface="Calibri"/>
                          <a:ea typeface="Calibri"/>
                          <a:cs typeface="Times New Roman"/>
                        </a:rPr>
                        <a:t>10.211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i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5,76</a:t>
                      </a: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latin typeface="Calibri"/>
                          <a:ea typeface="Calibri"/>
                          <a:cs typeface="Times New Roman"/>
                        </a:rPr>
                        <a:t>35.510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i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8.34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latin typeface="Calibri"/>
                          <a:ea typeface="Calibri"/>
                          <a:cs typeface="Times New Roman"/>
                        </a:rPr>
                        <a:t>10.190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i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2,66</a:t>
                      </a: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latin typeface="Calibri"/>
                          <a:ea typeface="Calibri"/>
                          <a:cs typeface="Times New Roman"/>
                        </a:rPr>
                        <a:t>13.673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i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4,78</a:t>
                      </a: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04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>
                          <a:latin typeface="Arial Narrow"/>
                          <a:ea typeface="Calibri"/>
                          <a:cs typeface="Times New Roman"/>
                        </a:rPr>
                        <a:t>&gt; 91  Km/h</a:t>
                      </a: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latin typeface="Calibri"/>
                          <a:ea typeface="Calibri"/>
                          <a:cs typeface="Times New Roman"/>
                        </a:rPr>
                        <a:t>879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i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0,50</a:t>
                      </a: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latin typeface="Calibri"/>
                          <a:ea typeface="Calibri"/>
                          <a:cs typeface="Times New Roman"/>
                        </a:rPr>
                        <a:t>6.205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i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1,46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latin typeface="Calibri"/>
                          <a:ea typeface="Calibri"/>
                          <a:cs typeface="Times New Roman"/>
                        </a:rPr>
                        <a:t>381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i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0,10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latin typeface="Calibri"/>
                          <a:ea typeface="Calibri"/>
                          <a:cs typeface="Times New Roman"/>
                        </a:rPr>
                        <a:t>2.136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i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0,75</a:t>
                      </a: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04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Times New Roman"/>
                        </a:rPr>
                        <a:t>177.226</a:t>
                      </a:r>
                      <a:endParaRPr lang="it-IT" sz="12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2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Times New Roman"/>
                        </a:rPr>
                        <a:t>425.576</a:t>
                      </a:r>
                      <a:endParaRPr lang="it-IT" sz="12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2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Times New Roman"/>
                        </a:rPr>
                        <a:t>382.959</a:t>
                      </a:r>
                      <a:endParaRPr lang="it-IT" sz="12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2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Times New Roman"/>
                        </a:rPr>
                        <a:t>285.884</a:t>
                      </a:r>
                      <a:endParaRPr lang="it-IT" sz="12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10" name="Tabella 9"/>
          <p:cNvGraphicFramePr>
            <a:graphicFrameLocks noGrp="1"/>
          </p:cNvGraphicFramePr>
          <p:nvPr/>
        </p:nvGraphicFramePr>
        <p:xfrm>
          <a:off x="2267744" y="2564904"/>
          <a:ext cx="6552728" cy="1454658"/>
        </p:xfrm>
        <a:graphic>
          <a:graphicData uri="http://schemas.openxmlformats.org/drawingml/2006/table">
            <a:tbl>
              <a:tblPr/>
              <a:tblGrid>
                <a:gridCol w="288032"/>
                <a:gridCol w="936104"/>
                <a:gridCol w="720080"/>
                <a:gridCol w="648072"/>
                <a:gridCol w="720080"/>
                <a:gridCol w="576064"/>
                <a:gridCol w="720080"/>
                <a:gridCol w="576064"/>
                <a:gridCol w="749936"/>
                <a:gridCol w="618216"/>
              </a:tblGrid>
              <a:tr h="150467"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200" b="1" dirty="0">
                          <a:solidFill>
                            <a:srgbClr val="FF000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libri"/>
                          <a:ea typeface="Calibri"/>
                          <a:cs typeface="Times New Roman"/>
                        </a:rPr>
                        <a:t>USCITA</a:t>
                      </a:r>
                      <a:endParaRPr lang="it-IT" sz="2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Times New Roman"/>
                        </a:rPr>
                        <a:t>PUNTA ALA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Times New Roman"/>
                        </a:rPr>
                        <a:t>CASA MORA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Times New Roman"/>
                        </a:rPr>
                        <a:t>SP 3 DEL PADULE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Times New Roman"/>
                        </a:rPr>
                        <a:t>SP 158 COLLACCHIE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136788">
                <a:tc gridSpan="2"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i="1" dirty="0">
                          <a:latin typeface="Calibri"/>
                          <a:ea typeface="Calibri"/>
                          <a:cs typeface="Times New Roman"/>
                        </a:rPr>
                        <a:t>Veicoli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i="1">
                          <a:latin typeface="Calibri"/>
                          <a:ea typeface="Calibri"/>
                          <a:cs typeface="Times New Roman"/>
                        </a:rPr>
                        <a:t>%</a:t>
                      </a: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i="1">
                          <a:latin typeface="Calibri"/>
                          <a:ea typeface="Calibri"/>
                          <a:cs typeface="Times New Roman"/>
                        </a:rPr>
                        <a:t>Veicoli</a:t>
                      </a: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i="1">
                          <a:latin typeface="Calibri"/>
                          <a:ea typeface="Calibri"/>
                          <a:cs typeface="Times New Roman"/>
                        </a:rPr>
                        <a:t>%</a:t>
                      </a: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i="1">
                          <a:latin typeface="Calibri"/>
                          <a:ea typeface="Calibri"/>
                          <a:cs typeface="Times New Roman"/>
                        </a:rPr>
                        <a:t>Veicoli</a:t>
                      </a: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i="1">
                          <a:latin typeface="Calibri"/>
                          <a:ea typeface="Calibri"/>
                          <a:cs typeface="Times New Roman"/>
                        </a:rPr>
                        <a:t>%</a:t>
                      </a: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i="1">
                          <a:latin typeface="Calibri"/>
                          <a:ea typeface="Calibri"/>
                          <a:cs typeface="Times New Roman"/>
                        </a:rPr>
                        <a:t>Veicoli</a:t>
                      </a: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i="1" dirty="0">
                          <a:latin typeface="Calibri"/>
                          <a:ea typeface="Calibri"/>
                          <a:cs typeface="Times New Roman"/>
                        </a:rPr>
                        <a:t>%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04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3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>
                          <a:latin typeface="Arial Narrow"/>
                          <a:ea typeface="Calibri"/>
                          <a:cs typeface="Times New Roman"/>
                        </a:rPr>
                        <a:t>&lt; 50  Km/h</a:t>
                      </a: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latin typeface="Calibri"/>
                          <a:ea typeface="Calibri"/>
                          <a:cs typeface="Times New Roman"/>
                        </a:rPr>
                        <a:t>110.866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i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59,37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latin typeface="Calibri"/>
                          <a:ea typeface="Calibri"/>
                          <a:cs typeface="Times New Roman"/>
                        </a:rPr>
                        <a:t>119.570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i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30.43</a:t>
                      </a: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latin typeface="Calibri"/>
                          <a:ea typeface="Calibri"/>
                          <a:cs typeface="Times New Roman"/>
                        </a:rPr>
                        <a:t>148.678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i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41,42</a:t>
                      </a: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latin typeface="Calibri"/>
                          <a:ea typeface="Calibri"/>
                          <a:cs typeface="Times New Roman"/>
                        </a:rPr>
                        <a:t>121.877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i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48,28</a:t>
                      </a: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04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>
                          <a:latin typeface="Arial Narrow"/>
                          <a:ea typeface="Calibri"/>
                          <a:cs typeface="Times New Roman"/>
                        </a:rPr>
                        <a:t>51-70  Km/h</a:t>
                      </a: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latin typeface="Calibri"/>
                          <a:ea typeface="Calibri"/>
                          <a:cs typeface="Times New Roman"/>
                        </a:rPr>
                        <a:t>69.695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i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37,32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latin typeface="Calibri"/>
                          <a:ea typeface="Calibri"/>
                          <a:cs typeface="Times New Roman"/>
                        </a:rPr>
                        <a:t>215.460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i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64,84</a:t>
                      </a: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latin typeface="Calibri"/>
                          <a:ea typeface="Calibri"/>
                          <a:cs typeface="Times New Roman"/>
                        </a:rPr>
                        <a:t>196.013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i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54,61</a:t>
                      </a: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latin typeface="Calibri"/>
                          <a:ea typeface="Calibri"/>
                          <a:cs typeface="Times New Roman"/>
                        </a:rPr>
                        <a:t>114,219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i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45,24</a:t>
                      </a: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04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>
                          <a:latin typeface="Arial Narrow"/>
                          <a:ea typeface="Calibri"/>
                          <a:cs typeface="Times New Roman"/>
                        </a:rPr>
                        <a:t>71-90  Km/h</a:t>
                      </a: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latin typeface="Calibri"/>
                          <a:ea typeface="Calibri"/>
                          <a:cs typeface="Times New Roman"/>
                        </a:rPr>
                        <a:t>5.887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i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3,15</a:t>
                      </a: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latin typeface="Calibri"/>
                          <a:ea typeface="Calibri"/>
                          <a:cs typeface="Times New Roman"/>
                        </a:rPr>
                        <a:t>47.483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i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12,09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latin typeface="Calibri"/>
                          <a:ea typeface="Calibri"/>
                          <a:cs typeface="Times New Roman"/>
                        </a:rPr>
                        <a:t>13.775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i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3,84</a:t>
                      </a: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latin typeface="Calibri"/>
                          <a:ea typeface="Calibri"/>
                          <a:cs typeface="Times New Roman"/>
                        </a:rPr>
                        <a:t>15.185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i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6,01</a:t>
                      </a: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04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>
                          <a:latin typeface="Arial Narrow"/>
                          <a:ea typeface="Calibri"/>
                          <a:cs typeface="Times New Roman"/>
                        </a:rPr>
                        <a:t>&gt; 91  Km/h</a:t>
                      </a: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latin typeface="Calibri"/>
                          <a:ea typeface="Calibri"/>
                          <a:cs typeface="Times New Roman"/>
                        </a:rPr>
                        <a:t>293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i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0,16</a:t>
                      </a: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latin typeface="Calibri"/>
                          <a:ea typeface="Calibri"/>
                          <a:cs typeface="Times New Roman"/>
                        </a:rPr>
                        <a:t>10.364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i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2,64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latin typeface="Calibri"/>
                          <a:ea typeface="Calibri"/>
                          <a:cs typeface="Times New Roman"/>
                        </a:rPr>
                        <a:t>456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i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0,13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latin typeface="Calibri"/>
                          <a:ea typeface="Calibri"/>
                          <a:cs typeface="Times New Roman"/>
                        </a:rPr>
                        <a:t>1.178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i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0,47</a:t>
                      </a: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04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Times New Roman"/>
                        </a:rPr>
                        <a:t>186.741</a:t>
                      </a:r>
                      <a:endParaRPr lang="it-IT" sz="1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Times New Roman"/>
                        </a:rPr>
                        <a:t>393.227</a:t>
                      </a:r>
                      <a:endParaRPr lang="it-IT" sz="12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Times New Roman"/>
                        </a:rPr>
                        <a:t>358.922</a:t>
                      </a:r>
                      <a:endParaRPr lang="it-IT" sz="1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Times New Roman"/>
                        </a:rPr>
                        <a:t>252.459</a:t>
                      </a:r>
                      <a:endParaRPr lang="it-IT" sz="1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1763688" y="5949280"/>
            <a:ext cx="3312368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300" b="1" i="0" u="none" strike="noStrike" cap="none" normalizeH="0" baseline="0" dirty="0" smtClean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Rilevazioni:</a:t>
            </a:r>
            <a:r>
              <a:rPr kumimoji="0" lang="it-IT" sz="1100" b="0" i="0" u="none" strike="noStrike" cap="none" normalizeH="0" baseline="0" dirty="0" smtClean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	</a:t>
            </a:r>
            <a:r>
              <a:rPr kumimoji="0" lang="it-IT" sz="1050" b="0" i="0" u="none" strike="noStrike" cap="none" normalizeH="0" baseline="0" dirty="0" smtClean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Punta Ala	</a:t>
            </a:r>
            <a:r>
              <a:rPr kumimoji="0" lang="it-IT" sz="1050" b="0" i="0" u="none" strike="noStrike" cap="none" normalizeH="0" dirty="0" smtClean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      </a:t>
            </a:r>
            <a:r>
              <a:rPr kumimoji="0" lang="it-IT" sz="1050" b="0" i="0" u="none" strike="noStrike" cap="none" normalizeH="0" baseline="0" dirty="0" smtClean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dal 23/7 al 13/10</a:t>
            </a:r>
            <a:endParaRPr kumimoji="0" lang="it-IT" sz="105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050" b="0" i="0" u="none" strike="noStrike" cap="none" normalizeH="0" baseline="0" dirty="0" smtClean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	Casa Mora	</a:t>
            </a:r>
            <a:r>
              <a:rPr kumimoji="0" lang="it-IT" sz="1050" b="0" i="0" u="none" strike="noStrike" cap="none" normalizeH="0" dirty="0" smtClean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      </a:t>
            </a:r>
            <a:r>
              <a:rPr kumimoji="0" lang="it-IT" sz="1050" b="0" i="0" u="none" strike="noStrike" cap="none" normalizeH="0" baseline="0" dirty="0" smtClean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dal 23/7 al 13/10</a:t>
            </a:r>
            <a:endParaRPr kumimoji="0" lang="it-IT" sz="105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050" b="0" i="0" u="none" strike="noStrike" cap="none" normalizeH="0" baseline="0" dirty="0" smtClean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	SP 3 Padule	</a:t>
            </a:r>
            <a:r>
              <a:rPr kumimoji="0" lang="it-IT" sz="1050" b="0" i="0" u="none" strike="noStrike" cap="none" normalizeH="0" dirty="0" smtClean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      </a:t>
            </a:r>
            <a:r>
              <a:rPr kumimoji="0" lang="it-IT" sz="1050" b="0" i="0" u="none" strike="noStrike" cap="none" normalizeH="0" baseline="0" dirty="0" smtClean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dal 24/7 al 13/10</a:t>
            </a:r>
            <a:endParaRPr kumimoji="0" lang="it-IT" sz="105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050" b="0" i="0" u="none" strike="noStrike" cap="none" normalizeH="0" baseline="0" dirty="0" smtClean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	SP 158 </a:t>
            </a:r>
            <a:r>
              <a:rPr kumimoji="0" lang="it-IT" sz="1050" b="0" i="0" u="none" strike="noStrike" cap="none" normalizeH="0" baseline="0" dirty="0" err="1" smtClean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Collacchie</a:t>
            </a:r>
            <a:r>
              <a:rPr lang="it-IT" sz="105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     </a:t>
            </a:r>
            <a:r>
              <a:rPr kumimoji="0" lang="it-IT" sz="1050" b="0" i="0" u="none" strike="noStrike" cap="none" normalizeH="0" baseline="0" dirty="0" smtClean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dal 24/7 al 13/10</a:t>
            </a:r>
            <a:endParaRPr kumimoji="0" lang="it-IT" sz="105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1012998" y="548680"/>
            <a:ext cx="26228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Rilevatori di velocità</a:t>
            </a:r>
            <a:endParaRPr lang="it-IT" sz="20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1691680" y="4005064"/>
            <a:ext cx="1032975" cy="3255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it-IT" sz="1400" b="1" dirty="0" smtClean="0">
                <a:solidFill>
                  <a:srgbClr val="0070C0"/>
                </a:solidFill>
                <a:latin typeface="Calibri"/>
                <a:ea typeface="Calibri"/>
                <a:cs typeface="Times New Roman"/>
              </a:rPr>
              <a:t>PUNTA ALA</a:t>
            </a:r>
            <a:endParaRPr lang="it-IT" sz="1400" dirty="0">
              <a:latin typeface="Calibri"/>
              <a:ea typeface="Calibri"/>
              <a:cs typeface="Times New Roman"/>
            </a:endParaRPr>
          </a:p>
        </p:txBody>
      </p:sp>
      <p:sp>
        <p:nvSpPr>
          <p:cNvPr id="15" name="Rettangolo 14"/>
          <p:cNvSpPr/>
          <p:nvPr/>
        </p:nvSpPr>
        <p:spPr>
          <a:xfrm>
            <a:off x="3563888" y="4005064"/>
            <a:ext cx="1109022" cy="3400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it-IT" sz="1400" b="1" dirty="0" smtClean="0">
                <a:solidFill>
                  <a:srgbClr val="0070C0"/>
                </a:solidFill>
                <a:latin typeface="Calibri"/>
                <a:ea typeface="Calibri"/>
                <a:cs typeface="Times New Roman"/>
              </a:rPr>
              <a:t>CASA MORA</a:t>
            </a:r>
            <a:endParaRPr lang="it-IT" sz="1400" dirty="0">
              <a:latin typeface="Calibri"/>
              <a:ea typeface="Calibri"/>
              <a:cs typeface="Times New Roman"/>
            </a:endParaRPr>
          </a:p>
        </p:txBody>
      </p:sp>
      <p:sp>
        <p:nvSpPr>
          <p:cNvPr id="16" name="Rettangolo 15"/>
          <p:cNvSpPr/>
          <p:nvPr/>
        </p:nvSpPr>
        <p:spPr>
          <a:xfrm>
            <a:off x="5364088" y="4005064"/>
            <a:ext cx="1442061" cy="3255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it-IT" sz="1400" b="1" dirty="0" smtClean="0">
                <a:solidFill>
                  <a:srgbClr val="0070C0"/>
                </a:solidFill>
                <a:latin typeface="Calibri"/>
                <a:ea typeface="Calibri"/>
                <a:cs typeface="Times New Roman"/>
              </a:rPr>
              <a:t>SP 3 DEL PADULE</a:t>
            </a:r>
            <a:endParaRPr lang="it-IT" sz="1400" dirty="0">
              <a:latin typeface="Calibri"/>
              <a:ea typeface="Calibri"/>
              <a:cs typeface="Times New Roman"/>
            </a:endParaRPr>
          </a:p>
        </p:txBody>
      </p:sp>
      <p:sp>
        <p:nvSpPr>
          <p:cNvPr id="17" name="Rettangolo 16"/>
          <p:cNvSpPr/>
          <p:nvPr/>
        </p:nvSpPr>
        <p:spPr>
          <a:xfrm>
            <a:off x="7260558" y="4005064"/>
            <a:ext cx="1631922" cy="3255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it-IT" sz="1400" b="1" dirty="0" smtClean="0">
                <a:solidFill>
                  <a:srgbClr val="0070C0"/>
                </a:solidFill>
                <a:latin typeface="Calibri"/>
                <a:ea typeface="Calibri"/>
                <a:cs typeface="Times New Roman"/>
              </a:rPr>
              <a:t>SP 158 COLLACCHIE</a:t>
            </a:r>
            <a:endParaRPr lang="it-IT" sz="1400" dirty="0">
              <a:latin typeface="Calibri"/>
              <a:ea typeface="Calibri"/>
              <a:cs typeface="Times New Roman"/>
            </a:endParaRPr>
          </a:p>
        </p:txBody>
      </p:sp>
      <p:pic>
        <p:nvPicPr>
          <p:cNvPr id="18" name="Immagine 17" descr="SP 158 Collacchie uscita ok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24327" y="5085184"/>
            <a:ext cx="1040621" cy="792000"/>
          </a:xfrm>
          <a:prstGeom prst="rect">
            <a:avLst/>
          </a:prstGeom>
        </p:spPr>
      </p:pic>
      <p:pic>
        <p:nvPicPr>
          <p:cNvPr id="19" name="Immagine 18" descr="SP 158 Collacchie entrata OK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524328" y="4365104"/>
            <a:ext cx="1026730" cy="756000"/>
          </a:xfrm>
          <a:prstGeom prst="rect">
            <a:avLst/>
          </a:prstGeom>
        </p:spPr>
      </p:pic>
      <p:sp>
        <p:nvSpPr>
          <p:cNvPr id="20" name="CasellaDiTesto 19"/>
          <p:cNvSpPr txBox="1"/>
          <p:nvPr/>
        </p:nvSpPr>
        <p:spPr>
          <a:xfrm>
            <a:off x="954564" y="3573016"/>
            <a:ext cx="13131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1.191.349</a:t>
            </a:r>
            <a:endParaRPr lang="it-IT" sz="2400" b="1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21" name="CasellaDiTesto 20"/>
          <p:cNvSpPr txBox="1"/>
          <p:nvPr/>
        </p:nvSpPr>
        <p:spPr>
          <a:xfrm>
            <a:off x="954564" y="2031231"/>
            <a:ext cx="13131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1.271.645</a:t>
            </a:r>
            <a:endParaRPr lang="it-IT" sz="2400" b="1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pic>
        <p:nvPicPr>
          <p:cNvPr id="22" name="Immagine 21" descr="SP 3 del Padule entrata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580112" y="4293096"/>
            <a:ext cx="1050783" cy="792088"/>
          </a:xfrm>
          <a:prstGeom prst="rect">
            <a:avLst/>
          </a:prstGeom>
        </p:spPr>
      </p:pic>
      <p:pic>
        <p:nvPicPr>
          <p:cNvPr id="23" name="Immagine 22" descr="SP3 del Padule uscita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580112" y="5085184"/>
            <a:ext cx="1080120" cy="813423"/>
          </a:xfrm>
          <a:prstGeom prst="rect">
            <a:avLst/>
          </a:prstGeom>
        </p:spPr>
      </p:pic>
      <p:pic>
        <p:nvPicPr>
          <p:cNvPr id="24" name="Immagine 23" descr="Casa Mora entrata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563888" y="4293096"/>
            <a:ext cx="1078298" cy="792000"/>
          </a:xfrm>
          <a:prstGeom prst="rect">
            <a:avLst/>
          </a:prstGeom>
        </p:spPr>
      </p:pic>
      <p:pic>
        <p:nvPicPr>
          <p:cNvPr id="25" name="Immagine 24" descr="Casa Mora uscita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563888" y="5085184"/>
            <a:ext cx="1080120" cy="847479"/>
          </a:xfrm>
          <a:prstGeom prst="rect">
            <a:avLst/>
          </a:prstGeom>
        </p:spPr>
      </p:pic>
      <p:pic>
        <p:nvPicPr>
          <p:cNvPr id="26" name="Immagine 25" descr="Punta Ala entrata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691680" y="4365104"/>
            <a:ext cx="1027117" cy="756000"/>
          </a:xfrm>
          <a:prstGeom prst="rect">
            <a:avLst/>
          </a:prstGeom>
        </p:spPr>
      </p:pic>
      <p:pic>
        <p:nvPicPr>
          <p:cNvPr id="27" name="Immagine 26" descr="Punta Ala uscita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691680" y="5085184"/>
            <a:ext cx="1028028" cy="792000"/>
          </a:xfrm>
          <a:prstGeom prst="rect">
            <a:avLst/>
          </a:prstGeom>
        </p:spPr>
      </p:pic>
      <p:pic>
        <p:nvPicPr>
          <p:cNvPr id="28" name="Immagine 27" descr="logo castiglionesicura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6588224" y="188640"/>
            <a:ext cx="1800200" cy="4849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 descr="downloa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80311" y="6345376"/>
            <a:ext cx="661142" cy="468000"/>
          </a:xfrm>
          <a:prstGeom prst="rect">
            <a:avLst/>
          </a:prstGeom>
        </p:spPr>
      </p:pic>
      <p:pic>
        <p:nvPicPr>
          <p:cNvPr id="10" name="Immagine 9" descr="G20s Castiglione 2019 logo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57661" y="6381376"/>
            <a:ext cx="906827" cy="432000"/>
          </a:xfrm>
          <a:prstGeom prst="rect">
            <a:avLst/>
          </a:prstGeom>
        </p:spPr>
      </p:pic>
      <p:pic>
        <p:nvPicPr>
          <p:cNvPr id="5" name="Immagine 4" descr="Uscit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63688" y="116632"/>
            <a:ext cx="5082879" cy="6669360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6910847" y="980728"/>
            <a:ext cx="19816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+40.763,57</a:t>
            </a:r>
            <a:endParaRPr lang="it-IT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6856091" y="1988840"/>
            <a:ext cx="21804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dirty="0" smtClean="0">
                <a:solidFill>
                  <a:srgbClr val="33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+276.568,76</a:t>
            </a:r>
            <a:endParaRPr lang="it-IT" sz="2800" b="1" dirty="0">
              <a:solidFill>
                <a:srgbClr val="3399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6732240" y="692696"/>
            <a:ext cx="2326214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7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Imposta di soggiorno</a:t>
            </a:r>
            <a:endParaRPr lang="it-IT" sz="17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7092280" y="1706905"/>
            <a:ext cx="1640193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7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Spese turismo</a:t>
            </a:r>
            <a:endParaRPr lang="it-IT" sz="17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downloa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80311" y="6345376"/>
            <a:ext cx="661142" cy="468000"/>
          </a:xfrm>
          <a:prstGeom prst="rect">
            <a:avLst/>
          </a:prstGeom>
        </p:spPr>
      </p:pic>
      <p:pic>
        <p:nvPicPr>
          <p:cNvPr id="3" name="Immagine 2" descr="G20s Castiglione 2019 logo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57661" y="6381376"/>
            <a:ext cx="906827" cy="432000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1331640" y="2132856"/>
            <a:ext cx="74168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COSTRUIAMO IL PROGETTO </a:t>
            </a:r>
          </a:p>
          <a:p>
            <a:pPr algn="ctr"/>
            <a:r>
              <a:rPr lang="it-IT" sz="4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“TURISMO 2020”</a:t>
            </a:r>
            <a:endParaRPr lang="it-IT" sz="4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zio">
  <a:themeElements>
    <a:clrScheme name="Solstizio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zio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zio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1100</TotalTime>
  <Words>1566</Words>
  <Application>Microsoft Office PowerPoint</Application>
  <PresentationFormat>Presentazione su schermo (4:3)</PresentationFormat>
  <Paragraphs>835</Paragraphs>
  <Slides>32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32</vt:i4>
      </vt:variant>
    </vt:vector>
  </HeadingPairs>
  <TitlesOfParts>
    <vt:vector size="33" baseType="lpstr">
      <vt:lpstr>Solstizio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Diapositiva 27</vt:lpstr>
      <vt:lpstr>Diapositiva 28</vt:lpstr>
      <vt:lpstr>Diapositiva 29</vt:lpstr>
      <vt:lpstr>Diapositiva 30</vt:lpstr>
      <vt:lpstr>Diapositiva 31</vt:lpstr>
      <vt:lpstr>Diapositiva 32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g.farnetani</dc:creator>
  <cp:lastModifiedBy>g.farnetani</cp:lastModifiedBy>
  <cp:revision>378</cp:revision>
  <dcterms:created xsi:type="dcterms:W3CDTF">2019-10-31T07:54:50Z</dcterms:created>
  <dcterms:modified xsi:type="dcterms:W3CDTF">2020-01-09T07:25:55Z</dcterms:modified>
</cp:coreProperties>
</file>