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5"/>
  </p:notesMasterIdLst>
  <p:sldIdLst>
    <p:sldId id="256" r:id="rId2"/>
    <p:sldId id="294" r:id="rId3"/>
    <p:sldId id="275" r:id="rId4"/>
    <p:sldId id="257" r:id="rId5"/>
    <p:sldId id="258" r:id="rId6"/>
    <p:sldId id="259" r:id="rId7"/>
    <p:sldId id="270" r:id="rId8"/>
    <p:sldId id="271" r:id="rId9"/>
    <p:sldId id="272" r:id="rId10"/>
    <p:sldId id="276" r:id="rId11"/>
    <p:sldId id="277" r:id="rId12"/>
    <p:sldId id="278" r:id="rId13"/>
    <p:sldId id="292" r:id="rId14"/>
    <p:sldId id="296" r:id="rId15"/>
    <p:sldId id="298" r:id="rId16"/>
    <p:sldId id="297" r:id="rId17"/>
    <p:sldId id="299" r:id="rId18"/>
    <p:sldId id="300" r:id="rId19"/>
    <p:sldId id="285" r:id="rId20"/>
    <p:sldId id="286" r:id="rId21"/>
    <p:sldId id="281" r:id="rId22"/>
    <p:sldId id="280" r:id="rId23"/>
    <p:sldId id="282" r:id="rId24"/>
    <p:sldId id="287" r:id="rId25"/>
    <p:sldId id="283" r:id="rId26"/>
    <p:sldId id="279" r:id="rId27"/>
    <p:sldId id="288" r:id="rId28"/>
    <p:sldId id="290" r:id="rId29"/>
    <p:sldId id="264" r:id="rId30"/>
    <p:sldId id="265" r:id="rId31"/>
    <p:sldId id="291" r:id="rId32"/>
    <p:sldId id="268" r:id="rId33"/>
    <p:sldId id="269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rbano_castiglione_pescaia\___________UTILIZZAZIONE\validato_Castiglione_Della_Pescaia_urbano_2019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rbano_castiglione_pescaia\___________UTILIZZAZIONE\validato_Castiglione_Della_Pescaia_urbano_2019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urbano_castiglione_pescaia\___________UTILIZZAZIONE\validato_Castiglione_Della_Pescaia_urbano_2019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plotArea>
      <c:layout>
        <c:manualLayout>
          <c:layoutTarget val="inner"/>
          <c:xMode val="edge"/>
          <c:yMode val="edge"/>
          <c:x val="2.0105373756131556E-2"/>
          <c:y val="9.4344302814166392E-2"/>
          <c:w val="0.97136087915310065"/>
          <c:h val="0.66110896882752668"/>
        </c:manualLayout>
      </c:layout>
      <c:barChart>
        <c:barDir val="col"/>
        <c:grouping val="clustered"/>
        <c:ser>
          <c:idx val="0"/>
          <c:order val="0"/>
          <c:tx>
            <c:strRef>
              <c:f>'C1'!$E$1</c:f>
              <c:strCache>
                <c:ptCount val="1"/>
                <c:pt idx="0">
                  <c:v>QUANTITA</c:v>
                </c:pt>
              </c:strCache>
            </c:strRef>
          </c:tx>
          <c:spPr>
            <a:ln w="31750">
              <a:solidFill>
                <a:srgbClr val="7030A0"/>
              </a:solidFill>
            </a:ln>
          </c:spPr>
          <c:cat>
            <c:multiLvlStrRef>
              <c:f>'C1'!$C$2:$D$243</c:f>
              <c:multiLvlStrCache>
                <c:ptCount val="242"/>
                <c:lvl>
                  <c:pt idx="0">
                    <c:v>8:45 - 8:59</c:v>
                  </c:pt>
                  <c:pt idx="1">
                    <c:v>9:00 - 9:14</c:v>
                  </c:pt>
                  <c:pt idx="2">
                    <c:v>9:15 - 9:29</c:v>
                  </c:pt>
                  <c:pt idx="3">
                    <c:v>9:30 - 9:44</c:v>
                  </c:pt>
                  <c:pt idx="4">
                    <c:v>9:45 - 9:59</c:v>
                  </c:pt>
                  <c:pt idx="5">
                    <c:v>10:00 - 10:14</c:v>
                  </c:pt>
                  <c:pt idx="6">
                    <c:v>10:15 - 10:29</c:v>
                  </c:pt>
                  <c:pt idx="7">
                    <c:v>10:30 - 10:44</c:v>
                  </c:pt>
                  <c:pt idx="8">
                    <c:v>11:15 - 11:29</c:v>
                  </c:pt>
                  <c:pt idx="9">
                    <c:v>11:45 - 11:59</c:v>
                  </c:pt>
                  <c:pt idx="10">
                    <c:v>12:00 - 12:14</c:v>
                  </c:pt>
                  <c:pt idx="11">
                    <c:v>12:15 - 12:29</c:v>
                  </c:pt>
                  <c:pt idx="12">
                    <c:v>12:30 - 12:44</c:v>
                  </c:pt>
                  <c:pt idx="13">
                    <c:v>12:45 . 12:59</c:v>
                  </c:pt>
                  <c:pt idx="14">
                    <c:v>13:00 - 13:14</c:v>
                  </c:pt>
                  <c:pt idx="15">
                    <c:v>13:30 - 13:44</c:v>
                  </c:pt>
                  <c:pt idx="16">
                    <c:v>14:00 - 14:14</c:v>
                  </c:pt>
                  <c:pt idx="17">
                    <c:v>14:15 - 14:29</c:v>
                  </c:pt>
                  <c:pt idx="18">
                    <c:v>14:30 - 14:44</c:v>
                  </c:pt>
                  <c:pt idx="19">
                    <c:v>14:45 - 14:59</c:v>
                  </c:pt>
                  <c:pt idx="20">
                    <c:v>15:00 - 15:14</c:v>
                  </c:pt>
                  <c:pt idx="21">
                    <c:v>15:15 - 15:29</c:v>
                  </c:pt>
                  <c:pt idx="22">
                    <c:v>15:30 - 15:44</c:v>
                  </c:pt>
                  <c:pt idx="23">
                    <c:v>15:45 - 15:59</c:v>
                  </c:pt>
                  <c:pt idx="24">
                    <c:v>16:00 - 16:14</c:v>
                  </c:pt>
                  <c:pt idx="25">
                    <c:v>16:15 - 16:29</c:v>
                  </c:pt>
                  <c:pt idx="26">
                    <c:v>16:30 - 16:44</c:v>
                  </c:pt>
                  <c:pt idx="27">
                    <c:v>16:45 - 16:59</c:v>
                  </c:pt>
                  <c:pt idx="28">
                    <c:v>17:00 - 17:14</c:v>
                  </c:pt>
                  <c:pt idx="29">
                    <c:v>17:15 - 17:29</c:v>
                  </c:pt>
                  <c:pt idx="30">
                    <c:v>17:30 - 17:44</c:v>
                  </c:pt>
                  <c:pt idx="31">
                    <c:v>17:45 - 17:59</c:v>
                  </c:pt>
                  <c:pt idx="32">
                    <c:v>18:00 - 18:14</c:v>
                  </c:pt>
                  <c:pt idx="33">
                    <c:v>18:15 - 18:29</c:v>
                  </c:pt>
                  <c:pt idx="34">
                    <c:v>18:30 - 18:44</c:v>
                  </c:pt>
                  <c:pt idx="35">
                    <c:v>18:45 - 18:59</c:v>
                  </c:pt>
                  <c:pt idx="36">
                    <c:v>19:00 - 19:14</c:v>
                  </c:pt>
                  <c:pt idx="37">
                    <c:v>19:30 - 19:44</c:v>
                  </c:pt>
                  <c:pt idx="38">
                    <c:v>19:45 - 19:59</c:v>
                  </c:pt>
                  <c:pt idx="39">
                    <c:v>20:00 - 20:14</c:v>
                  </c:pt>
                  <c:pt idx="40">
                    <c:v>20:15 - 20:29</c:v>
                  </c:pt>
                  <c:pt idx="41">
                    <c:v>20:30 - 20:44</c:v>
                  </c:pt>
                  <c:pt idx="42">
                    <c:v>20:45 - 20:59</c:v>
                  </c:pt>
                  <c:pt idx="43">
                    <c:v>21:00 - 21:14</c:v>
                  </c:pt>
                  <c:pt idx="44">
                    <c:v>21:15 - 21:29</c:v>
                  </c:pt>
                  <c:pt idx="45">
                    <c:v>21:30 - 21:44</c:v>
                  </c:pt>
                  <c:pt idx="46">
                    <c:v>21:45 - 21:59</c:v>
                  </c:pt>
                  <c:pt idx="47">
                    <c:v>22:00 - 22:14</c:v>
                  </c:pt>
                  <c:pt idx="48">
                    <c:v>22:15 - 22:29</c:v>
                  </c:pt>
                  <c:pt idx="49">
                    <c:v>22:30 - 22:44</c:v>
                  </c:pt>
                  <c:pt idx="50">
                    <c:v>22:45 - 22:59</c:v>
                  </c:pt>
                  <c:pt idx="51">
                    <c:v>23:00 - 23:14</c:v>
                  </c:pt>
                  <c:pt idx="52">
                    <c:v>23:15 - 23:29</c:v>
                  </c:pt>
                  <c:pt idx="53">
                    <c:v>23:30 - 23:44</c:v>
                  </c:pt>
                  <c:pt idx="54">
                    <c:v>23:45 - 23:59</c:v>
                  </c:pt>
                  <c:pt idx="55">
                    <c:v>24:00 - 24:14</c:v>
                  </c:pt>
                  <c:pt idx="56">
                    <c:v>7:15 - 7:29</c:v>
                  </c:pt>
                  <c:pt idx="57">
                    <c:v>7:30 - 7:44</c:v>
                  </c:pt>
                  <c:pt idx="58">
                    <c:v>7:45 - 7:59</c:v>
                  </c:pt>
                  <c:pt idx="59">
                    <c:v>8:00 - 8:14</c:v>
                  </c:pt>
                  <c:pt idx="60">
                    <c:v>8:30 - 8:44</c:v>
                  </c:pt>
                  <c:pt idx="61">
                    <c:v>8:45 - 8:59</c:v>
                  </c:pt>
                  <c:pt idx="62">
                    <c:v>9:00 - 9:14</c:v>
                  </c:pt>
                  <c:pt idx="63">
                    <c:v>9:15 - 9:29</c:v>
                  </c:pt>
                  <c:pt idx="64">
                    <c:v>9:30 - 9:44</c:v>
                  </c:pt>
                  <c:pt idx="65">
                    <c:v>9:45 - 9:59</c:v>
                  </c:pt>
                  <c:pt idx="66">
                    <c:v>10:00 - 10:14</c:v>
                  </c:pt>
                  <c:pt idx="67">
                    <c:v>10:15 - 10:29</c:v>
                  </c:pt>
                  <c:pt idx="68">
                    <c:v>10:30 - 10:44</c:v>
                  </c:pt>
                  <c:pt idx="69">
                    <c:v>10:45 - 10:59</c:v>
                  </c:pt>
                  <c:pt idx="70">
                    <c:v>11:00 - 11:14</c:v>
                  </c:pt>
                  <c:pt idx="71">
                    <c:v>11:15 - 11:29</c:v>
                  </c:pt>
                  <c:pt idx="72">
                    <c:v>11:30 - 11:44</c:v>
                  </c:pt>
                  <c:pt idx="73">
                    <c:v>11:45 - 11:59</c:v>
                  </c:pt>
                  <c:pt idx="74">
                    <c:v>12:00 - 12:14</c:v>
                  </c:pt>
                  <c:pt idx="75">
                    <c:v>12:15 - 12:29</c:v>
                  </c:pt>
                  <c:pt idx="76">
                    <c:v>12:30 - 12:44</c:v>
                  </c:pt>
                  <c:pt idx="77">
                    <c:v>12:45 . 12:59</c:v>
                  </c:pt>
                  <c:pt idx="78">
                    <c:v>13:00 - 13:14</c:v>
                  </c:pt>
                  <c:pt idx="79">
                    <c:v>13:15 - 13:29</c:v>
                  </c:pt>
                  <c:pt idx="80">
                    <c:v>13:30 - 13:44</c:v>
                  </c:pt>
                  <c:pt idx="81">
                    <c:v>13:45 - 13:59</c:v>
                  </c:pt>
                  <c:pt idx="82">
                    <c:v>14:00 - 14:14</c:v>
                  </c:pt>
                  <c:pt idx="83">
                    <c:v>14:15 - 14:29</c:v>
                  </c:pt>
                  <c:pt idx="84">
                    <c:v>14:30 - 14:44</c:v>
                  </c:pt>
                  <c:pt idx="85">
                    <c:v>14:45 - 14:59</c:v>
                  </c:pt>
                  <c:pt idx="86">
                    <c:v>15:00 - 15:14</c:v>
                  </c:pt>
                  <c:pt idx="87">
                    <c:v>15:15 - 15:29</c:v>
                  </c:pt>
                  <c:pt idx="88">
                    <c:v>15:30 - 15:44</c:v>
                  </c:pt>
                  <c:pt idx="89">
                    <c:v>15:45 - 15:59</c:v>
                  </c:pt>
                  <c:pt idx="90">
                    <c:v>16:00 - 16:14</c:v>
                  </c:pt>
                  <c:pt idx="91">
                    <c:v>16:15 - 16:29</c:v>
                  </c:pt>
                  <c:pt idx="92">
                    <c:v>16:30 - 16:44</c:v>
                  </c:pt>
                  <c:pt idx="93">
                    <c:v>16:45 - 16:59</c:v>
                  </c:pt>
                  <c:pt idx="94">
                    <c:v>17:00 - 17:14</c:v>
                  </c:pt>
                  <c:pt idx="95">
                    <c:v>17:15 - 17:29</c:v>
                  </c:pt>
                  <c:pt idx="96">
                    <c:v>17:30 - 17:44</c:v>
                  </c:pt>
                  <c:pt idx="97">
                    <c:v>17:45 - 17:59</c:v>
                  </c:pt>
                  <c:pt idx="98">
                    <c:v>18:00 - 18:14</c:v>
                  </c:pt>
                  <c:pt idx="99">
                    <c:v>18:15 - 18:29</c:v>
                  </c:pt>
                  <c:pt idx="100">
                    <c:v>18:30 - 18:44</c:v>
                  </c:pt>
                  <c:pt idx="101">
                    <c:v>18:45 - 18:59</c:v>
                  </c:pt>
                  <c:pt idx="102">
                    <c:v>19:00 - 19:14</c:v>
                  </c:pt>
                  <c:pt idx="103">
                    <c:v>19:15 - 19:29</c:v>
                  </c:pt>
                  <c:pt idx="104">
                    <c:v>19:30 - 19:44</c:v>
                  </c:pt>
                  <c:pt idx="105">
                    <c:v>19:45 - 19:59</c:v>
                  </c:pt>
                  <c:pt idx="106">
                    <c:v>20:00 - 20:14</c:v>
                  </c:pt>
                  <c:pt idx="107">
                    <c:v>20:15 - 20:29</c:v>
                  </c:pt>
                  <c:pt idx="108">
                    <c:v>20:30 - 20:44</c:v>
                  </c:pt>
                  <c:pt idx="109">
                    <c:v>20:45 - 20:59</c:v>
                  </c:pt>
                  <c:pt idx="110">
                    <c:v>21:00 - 21:14</c:v>
                  </c:pt>
                  <c:pt idx="111">
                    <c:v>21:15 - 21:29</c:v>
                  </c:pt>
                  <c:pt idx="112">
                    <c:v>21:30 - 21:44</c:v>
                  </c:pt>
                  <c:pt idx="113">
                    <c:v>21:45 - 21:59</c:v>
                  </c:pt>
                  <c:pt idx="114">
                    <c:v>22:00 - 22:14</c:v>
                  </c:pt>
                  <c:pt idx="115">
                    <c:v>22:15 - 22:29</c:v>
                  </c:pt>
                  <c:pt idx="116">
                    <c:v>22:30 - 22:44</c:v>
                  </c:pt>
                  <c:pt idx="117">
                    <c:v>22:45 - 22:59</c:v>
                  </c:pt>
                  <c:pt idx="118">
                    <c:v>23:00 - 23:14</c:v>
                  </c:pt>
                  <c:pt idx="119">
                    <c:v>23:15 - 23:29</c:v>
                  </c:pt>
                  <c:pt idx="120">
                    <c:v>23:30 - 23:44</c:v>
                  </c:pt>
                  <c:pt idx="121">
                    <c:v>23:45 - 23:59</c:v>
                  </c:pt>
                  <c:pt idx="122">
                    <c:v>24:00 - 24:14</c:v>
                  </c:pt>
                  <c:pt idx="123">
                    <c:v>24:30 - 24:44</c:v>
                  </c:pt>
                  <c:pt idx="124">
                    <c:v>7:00 - 7:14</c:v>
                  </c:pt>
                  <c:pt idx="125">
                    <c:v>7:15 - 7:29</c:v>
                  </c:pt>
                  <c:pt idx="126">
                    <c:v>7:30 - 7:44</c:v>
                  </c:pt>
                  <c:pt idx="127">
                    <c:v>7:45 - 7:59</c:v>
                  </c:pt>
                  <c:pt idx="128">
                    <c:v>8:30 - 8:44</c:v>
                  </c:pt>
                  <c:pt idx="129">
                    <c:v>8:45 - 8:59</c:v>
                  </c:pt>
                  <c:pt idx="130">
                    <c:v>9:00 - 9:14</c:v>
                  </c:pt>
                  <c:pt idx="131">
                    <c:v>9:15 - 9:29</c:v>
                  </c:pt>
                  <c:pt idx="132">
                    <c:v>9:30 - 9:44</c:v>
                  </c:pt>
                  <c:pt idx="133">
                    <c:v>10:00 - 10:14</c:v>
                  </c:pt>
                  <c:pt idx="134">
                    <c:v>10:15 - 10:29</c:v>
                  </c:pt>
                  <c:pt idx="135">
                    <c:v>10:30 - 10:44</c:v>
                  </c:pt>
                  <c:pt idx="136">
                    <c:v>11:00 - 11:14</c:v>
                  </c:pt>
                  <c:pt idx="137">
                    <c:v>11:15 - 11:29</c:v>
                  </c:pt>
                  <c:pt idx="138">
                    <c:v>11:30 - 11:44</c:v>
                  </c:pt>
                  <c:pt idx="139">
                    <c:v>11:45 - 11:59</c:v>
                  </c:pt>
                  <c:pt idx="140">
                    <c:v>12:00 - 12:14</c:v>
                  </c:pt>
                  <c:pt idx="141">
                    <c:v>12:15 - 12:29</c:v>
                  </c:pt>
                  <c:pt idx="142">
                    <c:v>12:30 - 12:44</c:v>
                  </c:pt>
                  <c:pt idx="143">
                    <c:v>12:45 . 12:59</c:v>
                  </c:pt>
                  <c:pt idx="144">
                    <c:v>13:00 - 13:14</c:v>
                  </c:pt>
                  <c:pt idx="145">
                    <c:v>13:45 - 13:59</c:v>
                  </c:pt>
                  <c:pt idx="146">
                    <c:v>14:00 - 14:14</c:v>
                  </c:pt>
                  <c:pt idx="147">
                    <c:v>14:15 - 14:29</c:v>
                  </c:pt>
                  <c:pt idx="148">
                    <c:v>14:30 - 14:44</c:v>
                  </c:pt>
                  <c:pt idx="149">
                    <c:v>14:45 - 14:59</c:v>
                  </c:pt>
                  <c:pt idx="150">
                    <c:v>15:30 - 15:44</c:v>
                  </c:pt>
                  <c:pt idx="151">
                    <c:v>15:45 - 15:59</c:v>
                  </c:pt>
                  <c:pt idx="152">
                    <c:v>16:00 - 16:14</c:v>
                  </c:pt>
                  <c:pt idx="153">
                    <c:v>16:15 - 16:29</c:v>
                  </c:pt>
                  <c:pt idx="154">
                    <c:v>16:45 - 16:59</c:v>
                  </c:pt>
                  <c:pt idx="155">
                    <c:v>17:00 - 17:14</c:v>
                  </c:pt>
                  <c:pt idx="156">
                    <c:v>17:15 - 17:29</c:v>
                  </c:pt>
                  <c:pt idx="157">
                    <c:v>17:30 - 17:44</c:v>
                  </c:pt>
                  <c:pt idx="158">
                    <c:v>17:45 - 17:59</c:v>
                  </c:pt>
                  <c:pt idx="159">
                    <c:v>18:00 - 18:14</c:v>
                  </c:pt>
                  <c:pt idx="160">
                    <c:v>18:15 - 18:29</c:v>
                  </c:pt>
                  <c:pt idx="161">
                    <c:v>18:30 - 18:44</c:v>
                  </c:pt>
                  <c:pt idx="162">
                    <c:v>19:00 - 19:14</c:v>
                  </c:pt>
                  <c:pt idx="163">
                    <c:v>19:15 - 19:29</c:v>
                  </c:pt>
                  <c:pt idx="164">
                    <c:v>19:30 - 19:44</c:v>
                  </c:pt>
                  <c:pt idx="165">
                    <c:v>19:45 - 19:59</c:v>
                  </c:pt>
                  <c:pt idx="166">
                    <c:v>20:00 - 20:14</c:v>
                  </c:pt>
                  <c:pt idx="167">
                    <c:v>20:15 - 20:29</c:v>
                  </c:pt>
                  <c:pt idx="168">
                    <c:v>20:30 - 20:44</c:v>
                  </c:pt>
                  <c:pt idx="169">
                    <c:v>20:45 - 20:59</c:v>
                  </c:pt>
                  <c:pt idx="170">
                    <c:v>21:00 - 21:14</c:v>
                  </c:pt>
                  <c:pt idx="171">
                    <c:v>21:15 - 21:29</c:v>
                  </c:pt>
                  <c:pt idx="172">
                    <c:v>21:30 - 21:44</c:v>
                  </c:pt>
                  <c:pt idx="173">
                    <c:v>21:45 - 21:59</c:v>
                  </c:pt>
                  <c:pt idx="174">
                    <c:v>22:00 - 22:14</c:v>
                  </c:pt>
                  <c:pt idx="175">
                    <c:v>22:15 - 22:29</c:v>
                  </c:pt>
                  <c:pt idx="176">
                    <c:v>22:30 - 22:44</c:v>
                  </c:pt>
                  <c:pt idx="177">
                    <c:v>22:45 - 22:59</c:v>
                  </c:pt>
                  <c:pt idx="178">
                    <c:v>23:00 - 23:14</c:v>
                  </c:pt>
                  <c:pt idx="179">
                    <c:v>23:15 - 23:29</c:v>
                  </c:pt>
                  <c:pt idx="180">
                    <c:v>23:45 - 23:59</c:v>
                  </c:pt>
                  <c:pt idx="181">
                    <c:v>24:30 - 24:44</c:v>
                  </c:pt>
                  <c:pt idx="182">
                    <c:v>7:15 - 7:29</c:v>
                  </c:pt>
                  <c:pt idx="183">
                    <c:v>8:00 - 8:14</c:v>
                  </c:pt>
                  <c:pt idx="184">
                    <c:v>8:15 - 8:29</c:v>
                  </c:pt>
                  <c:pt idx="185">
                    <c:v>8:45 - 8:59</c:v>
                  </c:pt>
                  <c:pt idx="186">
                    <c:v>9:00 - 9:14</c:v>
                  </c:pt>
                  <c:pt idx="187">
                    <c:v>9:15 - 9:29</c:v>
                  </c:pt>
                  <c:pt idx="188">
                    <c:v>9:30 - 9:44</c:v>
                  </c:pt>
                  <c:pt idx="189">
                    <c:v>9:45 - 9:59</c:v>
                  </c:pt>
                  <c:pt idx="190">
                    <c:v>10:00 - 10:14</c:v>
                  </c:pt>
                  <c:pt idx="191">
                    <c:v>10:15 - 10:29</c:v>
                  </c:pt>
                  <c:pt idx="192">
                    <c:v>10:30 - 10:44</c:v>
                  </c:pt>
                  <c:pt idx="193">
                    <c:v>10:45 - 10:59</c:v>
                  </c:pt>
                  <c:pt idx="194">
                    <c:v>11:00 - 11:14</c:v>
                  </c:pt>
                  <c:pt idx="195">
                    <c:v>11:15 - 11:29</c:v>
                  </c:pt>
                  <c:pt idx="196">
                    <c:v>11:30 - 11:44</c:v>
                  </c:pt>
                  <c:pt idx="197">
                    <c:v>11:45 - 11:59</c:v>
                  </c:pt>
                  <c:pt idx="198">
                    <c:v>12:00 - 12:14</c:v>
                  </c:pt>
                  <c:pt idx="199">
                    <c:v>12:15 - 12:29</c:v>
                  </c:pt>
                  <c:pt idx="200">
                    <c:v>12:30 - 12:44</c:v>
                  </c:pt>
                  <c:pt idx="201">
                    <c:v>12:45 . 12:59</c:v>
                  </c:pt>
                  <c:pt idx="202">
                    <c:v>13:00 - 13:14</c:v>
                  </c:pt>
                  <c:pt idx="203">
                    <c:v>13:15 - 13:29</c:v>
                  </c:pt>
                  <c:pt idx="204">
                    <c:v>13:30 - 13:44</c:v>
                  </c:pt>
                  <c:pt idx="205">
                    <c:v>13:45 - 13:59</c:v>
                  </c:pt>
                  <c:pt idx="206">
                    <c:v>14:00 - 14:14</c:v>
                  </c:pt>
                  <c:pt idx="207">
                    <c:v>14:15 - 14:29</c:v>
                  </c:pt>
                  <c:pt idx="208">
                    <c:v>14:30 - 14:44</c:v>
                  </c:pt>
                  <c:pt idx="209">
                    <c:v>14:45 - 14:59</c:v>
                  </c:pt>
                  <c:pt idx="210">
                    <c:v>15:00 - 15:14</c:v>
                  </c:pt>
                  <c:pt idx="211">
                    <c:v>15:30 - 15:44</c:v>
                  </c:pt>
                  <c:pt idx="212">
                    <c:v>15:45 - 15:59</c:v>
                  </c:pt>
                  <c:pt idx="213">
                    <c:v>16:00 - 16:14</c:v>
                  </c:pt>
                  <c:pt idx="214">
                    <c:v>16:15 - 16:29</c:v>
                  </c:pt>
                  <c:pt idx="215">
                    <c:v>16:30 - 16:44</c:v>
                  </c:pt>
                  <c:pt idx="216">
                    <c:v>17:00 - 17:14</c:v>
                  </c:pt>
                  <c:pt idx="217">
                    <c:v>17:15 - 17:29</c:v>
                  </c:pt>
                  <c:pt idx="218">
                    <c:v>17:30 - 17:44</c:v>
                  </c:pt>
                  <c:pt idx="219">
                    <c:v>17:45 - 17:59</c:v>
                  </c:pt>
                  <c:pt idx="220">
                    <c:v>18:00 - 18:14</c:v>
                  </c:pt>
                  <c:pt idx="221">
                    <c:v>18:15 - 18:29</c:v>
                  </c:pt>
                  <c:pt idx="222">
                    <c:v>18:30 - 18:44</c:v>
                  </c:pt>
                  <c:pt idx="223">
                    <c:v>18:45 - 18:59</c:v>
                  </c:pt>
                  <c:pt idx="224">
                    <c:v>19:00 - 19:14</c:v>
                  </c:pt>
                  <c:pt idx="225">
                    <c:v>19:15 - 19:29</c:v>
                  </c:pt>
                  <c:pt idx="226">
                    <c:v>19:30 - 19:44</c:v>
                  </c:pt>
                  <c:pt idx="227">
                    <c:v>19:45 - 19:59</c:v>
                  </c:pt>
                  <c:pt idx="228">
                    <c:v>20:00 - 20:14</c:v>
                  </c:pt>
                  <c:pt idx="229">
                    <c:v>20:15 - 20:29</c:v>
                  </c:pt>
                  <c:pt idx="230">
                    <c:v>20:30 - 20:44</c:v>
                  </c:pt>
                  <c:pt idx="231">
                    <c:v>20:45 - 20:59</c:v>
                  </c:pt>
                  <c:pt idx="232">
                    <c:v>21:00 - 21:14</c:v>
                  </c:pt>
                  <c:pt idx="233">
                    <c:v>21:15 - 21:29</c:v>
                  </c:pt>
                  <c:pt idx="234">
                    <c:v>21:30 - 21:44</c:v>
                  </c:pt>
                  <c:pt idx="235">
                    <c:v>21:45 - 21:59</c:v>
                  </c:pt>
                  <c:pt idx="236">
                    <c:v>22:00 - 22:14</c:v>
                  </c:pt>
                  <c:pt idx="237">
                    <c:v>22:15 - 22:29</c:v>
                  </c:pt>
                  <c:pt idx="238">
                    <c:v>22:30 - 22:44</c:v>
                  </c:pt>
                  <c:pt idx="239">
                    <c:v>22:45 - 22:59</c:v>
                  </c:pt>
                  <c:pt idx="240">
                    <c:v>23:00 - 23:14</c:v>
                  </c:pt>
                  <c:pt idx="241">
                    <c:v>24:30 - 24:44</c:v>
                  </c:pt>
                </c:lvl>
                <c:lvl>
                  <c:pt idx="0">
                    <c:v>giugno</c:v>
                  </c:pt>
                  <c:pt idx="56">
                    <c:v>luglio</c:v>
                  </c:pt>
                  <c:pt idx="124">
                    <c:v>agosto</c:v>
                  </c:pt>
                  <c:pt idx="182">
                    <c:v>settembre</c:v>
                  </c:pt>
                </c:lvl>
              </c:multiLvlStrCache>
            </c:multiLvlStrRef>
          </c:cat>
          <c:val>
            <c:numRef>
              <c:f>'C1'!$E$2:$E$243</c:f>
              <c:numCache>
                <c:formatCode>General</c:formatCode>
                <c:ptCount val="242"/>
                <c:pt idx="0">
                  <c:v>1</c:v>
                </c:pt>
                <c:pt idx="1">
                  <c:v>3</c:v>
                </c:pt>
                <c:pt idx="2">
                  <c:v>1</c:v>
                </c:pt>
                <c:pt idx="3">
                  <c:v>10</c:v>
                </c:pt>
                <c:pt idx="4">
                  <c:v>2</c:v>
                </c:pt>
                <c:pt idx="5">
                  <c:v>6</c:v>
                </c:pt>
                <c:pt idx="6">
                  <c:v>7</c:v>
                </c:pt>
                <c:pt idx="7">
                  <c:v>5</c:v>
                </c:pt>
                <c:pt idx="8">
                  <c:v>4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5</c:v>
                </c:pt>
                <c:pt idx="13">
                  <c:v>2</c:v>
                </c:pt>
                <c:pt idx="14">
                  <c:v>9</c:v>
                </c:pt>
                <c:pt idx="15">
                  <c:v>2</c:v>
                </c:pt>
                <c:pt idx="16">
                  <c:v>2</c:v>
                </c:pt>
                <c:pt idx="17">
                  <c:v>10</c:v>
                </c:pt>
                <c:pt idx="18">
                  <c:v>2</c:v>
                </c:pt>
                <c:pt idx="19">
                  <c:v>5</c:v>
                </c:pt>
                <c:pt idx="20">
                  <c:v>1</c:v>
                </c:pt>
                <c:pt idx="21">
                  <c:v>3</c:v>
                </c:pt>
                <c:pt idx="22">
                  <c:v>2</c:v>
                </c:pt>
                <c:pt idx="23">
                  <c:v>3</c:v>
                </c:pt>
                <c:pt idx="24">
                  <c:v>1</c:v>
                </c:pt>
                <c:pt idx="25">
                  <c:v>4</c:v>
                </c:pt>
                <c:pt idx="26">
                  <c:v>2</c:v>
                </c:pt>
                <c:pt idx="27">
                  <c:v>1</c:v>
                </c:pt>
                <c:pt idx="28">
                  <c:v>5</c:v>
                </c:pt>
                <c:pt idx="29">
                  <c:v>1</c:v>
                </c:pt>
                <c:pt idx="30">
                  <c:v>2</c:v>
                </c:pt>
                <c:pt idx="31">
                  <c:v>3</c:v>
                </c:pt>
                <c:pt idx="32">
                  <c:v>4</c:v>
                </c:pt>
                <c:pt idx="33">
                  <c:v>13</c:v>
                </c:pt>
                <c:pt idx="34">
                  <c:v>3</c:v>
                </c:pt>
                <c:pt idx="35">
                  <c:v>4</c:v>
                </c:pt>
                <c:pt idx="36">
                  <c:v>13</c:v>
                </c:pt>
                <c:pt idx="37">
                  <c:v>8</c:v>
                </c:pt>
                <c:pt idx="38">
                  <c:v>15</c:v>
                </c:pt>
                <c:pt idx="39">
                  <c:v>12</c:v>
                </c:pt>
                <c:pt idx="40">
                  <c:v>8</c:v>
                </c:pt>
                <c:pt idx="41">
                  <c:v>5</c:v>
                </c:pt>
                <c:pt idx="42">
                  <c:v>5</c:v>
                </c:pt>
                <c:pt idx="43">
                  <c:v>6</c:v>
                </c:pt>
                <c:pt idx="44">
                  <c:v>11</c:v>
                </c:pt>
                <c:pt idx="45">
                  <c:v>13</c:v>
                </c:pt>
                <c:pt idx="46">
                  <c:v>10</c:v>
                </c:pt>
                <c:pt idx="47">
                  <c:v>9</c:v>
                </c:pt>
                <c:pt idx="48">
                  <c:v>17</c:v>
                </c:pt>
                <c:pt idx="49">
                  <c:v>9</c:v>
                </c:pt>
                <c:pt idx="50">
                  <c:v>4</c:v>
                </c:pt>
                <c:pt idx="51">
                  <c:v>14</c:v>
                </c:pt>
                <c:pt idx="52">
                  <c:v>29</c:v>
                </c:pt>
                <c:pt idx="53">
                  <c:v>1</c:v>
                </c:pt>
                <c:pt idx="54">
                  <c:v>2</c:v>
                </c:pt>
                <c:pt idx="55">
                  <c:v>18</c:v>
                </c:pt>
                <c:pt idx="56">
                  <c:v>13</c:v>
                </c:pt>
                <c:pt idx="57">
                  <c:v>7</c:v>
                </c:pt>
                <c:pt idx="58">
                  <c:v>14</c:v>
                </c:pt>
                <c:pt idx="59">
                  <c:v>2</c:v>
                </c:pt>
                <c:pt idx="60">
                  <c:v>1</c:v>
                </c:pt>
                <c:pt idx="61">
                  <c:v>8</c:v>
                </c:pt>
                <c:pt idx="62">
                  <c:v>12</c:v>
                </c:pt>
                <c:pt idx="63">
                  <c:v>16</c:v>
                </c:pt>
                <c:pt idx="64">
                  <c:v>8</c:v>
                </c:pt>
                <c:pt idx="65">
                  <c:v>18</c:v>
                </c:pt>
                <c:pt idx="66">
                  <c:v>33</c:v>
                </c:pt>
                <c:pt idx="67">
                  <c:v>23</c:v>
                </c:pt>
                <c:pt idx="68">
                  <c:v>16</c:v>
                </c:pt>
                <c:pt idx="69">
                  <c:v>18</c:v>
                </c:pt>
                <c:pt idx="70">
                  <c:v>20</c:v>
                </c:pt>
                <c:pt idx="71">
                  <c:v>19</c:v>
                </c:pt>
                <c:pt idx="72">
                  <c:v>7</c:v>
                </c:pt>
                <c:pt idx="73">
                  <c:v>20</c:v>
                </c:pt>
                <c:pt idx="74">
                  <c:v>21</c:v>
                </c:pt>
                <c:pt idx="75">
                  <c:v>7</c:v>
                </c:pt>
                <c:pt idx="76">
                  <c:v>14</c:v>
                </c:pt>
                <c:pt idx="77">
                  <c:v>3</c:v>
                </c:pt>
                <c:pt idx="78">
                  <c:v>5</c:v>
                </c:pt>
                <c:pt idx="79">
                  <c:v>8</c:v>
                </c:pt>
                <c:pt idx="80">
                  <c:v>1</c:v>
                </c:pt>
                <c:pt idx="81">
                  <c:v>3</c:v>
                </c:pt>
                <c:pt idx="82">
                  <c:v>4</c:v>
                </c:pt>
                <c:pt idx="83">
                  <c:v>37</c:v>
                </c:pt>
                <c:pt idx="84">
                  <c:v>11</c:v>
                </c:pt>
                <c:pt idx="85">
                  <c:v>16</c:v>
                </c:pt>
                <c:pt idx="86">
                  <c:v>4</c:v>
                </c:pt>
                <c:pt idx="87">
                  <c:v>6</c:v>
                </c:pt>
                <c:pt idx="88">
                  <c:v>5</c:v>
                </c:pt>
                <c:pt idx="89">
                  <c:v>8</c:v>
                </c:pt>
                <c:pt idx="90">
                  <c:v>10</c:v>
                </c:pt>
                <c:pt idx="91">
                  <c:v>2</c:v>
                </c:pt>
                <c:pt idx="92">
                  <c:v>13</c:v>
                </c:pt>
                <c:pt idx="93">
                  <c:v>6</c:v>
                </c:pt>
                <c:pt idx="94">
                  <c:v>27</c:v>
                </c:pt>
                <c:pt idx="95">
                  <c:v>25</c:v>
                </c:pt>
                <c:pt idx="96">
                  <c:v>25</c:v>
                </c:pt>
                <c:pt idx="97">
                  <c:v>21</c:v>
                </c:pt>
                <c:pt idx="98">
                  <c:v>19</c:v>
                </c:pt>
                <c:pt idx="99">
                  <c:v>43</c:v>
                </c:pt>
                <c:pt idx="100">
                  <c:v>18</c:v>
                </c:pt>
                <c:pt idx="101">
                  <c:v>34</c:v>
                </c:pt>
                <c:pt idx="102">
                  <c:v>59</c:v>
                </c:pt>
                <c:pt idx="103">
                  <c:v>13</c:v>
                </c:pt>
                <c:pt idx="104">
                  <c:v>37</c:v>
                </c:pt>
                <c:pt idx="105">
                  <c:v>57</c:v>
                </c:pt>
                <c:pt idx="106">
                  <c:v>14</c:v>
                </c:pt>
                <c:pt idx="107">
                  <c:v>50</c:v>
                </c:pt>
                <c:pt idx="108">
                  <c:v>56</c:v>
                </c:pt>
                <c:pt idx="109">
                  <c:v>22</c:v>
                </c:pt>
                <c:pt idx="110">
                  <c:v>42</c:v>
                </c:pt>
                <c:pt idx="111">
                  <c:v>36</c:v>
                </c:pt>
                <c:pt idx="112">
                  <c:v>21</c:v>
                </c:pt>
                <c:pt idx="113">
                  <c:v>50</c:v>
                </c:pt>
                <c:pt idx="114">
                  <c:v>34</c:v>
                </c:pt>
                <c:pt idx="115">
                  <c:v>44</c:v>
                </c:pt>
                <c:pt idx="116">
                  <c:v>52</c:v>
                </c:pt>
                <c:pt idx="117">
                  <c:v>28</c:v>
                </c:pt>
                <c:pt idx="118">
                  <c:v>25</c:v>
                </c:pt>
                <c:pt idx="119">
                  <c:v>31</c:v>
                </c:pt>
                <c:pt idx="120">
                  <c:v>4</c:v>
                </c:pt>
                <c:pt idx="121">
                  <c:v>77</c:v>
                </c:pt>
                <c:pt idx="122">
                  <c:v>17</c:v>
                </c:pt>
                <c:pt idx="123">
                  <c:v>48</c:v>
                </c:pt>
                <c:pt idx="124">
                  <c:v>2</c:v>
                </c:pt>
                <c:pt idx="125">
                  <c:v>3</c:v>
                </c:pt>
                <c:pt idx="126">
                  <c:v>5</c:v>
                </c:pt>
                <c:pt idx="127">
                  <c:v>1</c:v>
                </c:pt>
                <c:pt idx="128">
                  <c:v>1</c:v>
                </c:pt>
                <c:pt idx="129">
                  <c:v>4</c:v>
                </c:pt>
                <c:pt idx="130">
                  <c:v>6</c:v>
                </c:pt>
                <c:pt idx="131">
                  <c:v>10</c:v>
                </c:pt>
                <c:pt idx="132">
                  <c:v>2</c:v>
                </c:pt>
                <c:pt idx="133">
                  <c:v>10</c:v>
                </c:pt>
                <c:pt idx="134">
                  <c:v>4</c:v>
                </c:pt>
                <c:pt idx="135">
                  <c:v>14</c:v>
                </c:pt>
                <c:pt idx="136">
                  <c:v>6</c:v>
                </c:pt>
                <c:pt idx="137">
                  <c:v>9</c:v>
                </c:pt>
                <c:pt idx="138">
                  <c:v>1</c:v>
                </c:pt>
                <c:pt idx="139">
                  <c:v>6</c:v>
                </c:pt>
                <c:pt idx="140">
                  <c:v>6</c:v>
                </c:pt>
                <c:pt idx="141">
                  <c:v>3</c:v>
                </c:pt>
                <c:pt idx="142">
                  <c:v>2</c:v>
                </c:pt>
                <c:pt idx="143">
                  <c:v>1</c:v>
                </c:pt>
                <c:pt idx="144">
                  <c:v>7</c:v>
                </c:pt>
                <c:pt idx="145">
                  <c:v>2</c:v>
                </c:pt>
                <c:pt idx="146">
                  <c:v>1</c:v>
                </c:pt>
                <c:pt idx="147">
                  <c:v>8</c:v>
                </c:pt>
                <c:pt idx="148">
                  <c:v>2</c:v>
                </c:pt>
                <c:pt idx="149">
                  <c:v>10</c:v>
                </c:pt>
                <c:pt idx="150">
                  <c:v>2</c:v>
                </c:pt>
                <c:pt idx="151">
                  <c:v>8</c:v>
                </c:pt>
                <c:pt idx="152">
                  <c:v>8</c:v>
                </c:pt>
                <c:pt idx="153">
                  <c:v>3</c:v>
                </c:pt>
                <c:pt idx="154">
                  <c:v>2</c:v>
                </c:pt>
                <c:pt idx="155">
                  <c:v>4</c:v>
                </c:pt>
                <c:pt idx="156">
                  <c:v>6</c:v>
                </c:pt>
                <c:pt idx="157">
                  <c:v>5</c:v>
                </c:pt>
                <c:pt idx="158">
                  <c:v>1</c:v>
                </c:pt>
                <c:pt idx="159">
                  <c:v>2</c:v>
                </c:pt>
                <c:pt idx="160">
                  <c:v>21</c:v>
                </c:pt>
                <c:pt idx="161">
                  <c:v>4</c:v>
                </c:pt>
                <c:pt idx="162">
                  <c:v>22</c:v>
                </c:pt>
                <c:pt idx="163">
                  <c:v>4</c:v>
                </c:pt>
                <c:pt idx="164">
                  <c:v>10</c:v>
                </c:pt>
                <c:pt idx="165">
                  <c:v>38</c:v>
                </c:pt>
                <c:pt idx="166">
                  <c:v>32</c:v>
                </c:pt>
                <c:pt idx="167">
                  <c:v>10</c:v>
                </c:pt>
                <c:pt idx="168">
                  <c:v>16</c:v>
                </c:pt>
                <c:pt idx="169">
                  <c:v>16</c:v>
                </c:pt>
                <c:pt idx="170">
                  <c:v>17</c:v>
                </c:pt>
                <c:pt idx="171">
                  <c:v>34</c:v>
                </c:pt>
                <c:pt idx="172">
                  <c:v>33</c:v>
                </c:pt>
                <c:pt idx="173">
                  <c:v>2</c:v>
                </c:pt>
                <c:pt idx="174">
                  <c:v>22</c:v>
                </c:pt>
                <c:pt idx="175">
                  <c:v>51</c:v>
                </c:pt>
                <c:pt idx="176">
                  <c:v>11</c:v>
                </c:pt>
                <c:pt idx="177">
                  <c:v>61</c:v>
                </c:pt>
                <c:pt idx="178">
                  <c:v>17</c:v>
                </c:pt>
                <c:pt idx="179">
                  <c:v>15</c:v>
                </c:pt>
                <c:pt idx="180">
                  <c:v>31</c:v>
                </c:pt>
                <c:pt idx="181">
                  <c:v>18</c:v>
                </c:pt>
                <c:pt idx="182">
                  <c:v>1</c:v>
                </c:pt>
                <c:pt idx="183">
                  <c:v>2</c:v>
                </c:pt>
                <c:pt idx="184">
                  <c:v>4</c:v>
                </c:pt>
                <c:pt idx="185">
                  <c:v>5</c:v>
                </c:pt>
                <c:pt idx="186">
                  <c:v>16</c:v>
                </c:pt>
                <c:pt idx="187">
                  <c:v>3</c:v>
                </c:pt>
                <c:pt idx="188">
                  <c:v>9</c:v>
                </c:pt>
                <c:pt idx="189">
                  <c:v>2</c:v>
                </c:pt>
                <c:pt idx="190">
                  <c:v>1</c:v>
                </c:pt>
                <c:pt idx="191">
                  <c:v>8</c:v>
                </c:pt>
                <c:pt idx="192">
                  <c:v>4</c:v>
                </c:pt>
                <c:pt idx="193">
                  <c:v>3</c:v>
                </c:pt>
                <c:pt idx="194">
                  <c:v>6</c:v>
                </c:pt>
                <c:pt idx="195">
                  <c:v>3</c:v>
                </c:pt>
                <c:pt idx="196">
                  <c:v>4</c:v>
                </c:pt>
                <c:pt idx="197">
                  <c:v>12</c:v>
                </c:pt>
                <c:pt idx="198">
                  <c:v>2</c:v>
                </c:pt>
                <c:pt idx="199">
                  <c:v>4</c:v>
                </c:pt>
                <c:pt idx="200">
                  <c:v>4</c:v>
                </c:pt>
                <c:pt idx="201">
                  <c:v>3</c:v>
                </c:pt>
                <c:pt idx="202">
                  <c:v>4</c:v>
                </c:pt>
                <c:pt idx="203">
                  <c:v>8</c:v>
                </c:pt>
                <c:pt idx="204">
                  <c:v>7</c:v>
                </c:pt>
                <c:pt idx="205">
                  <c:v>4</c:v>
                </c:pt>
                <c:pt idx="206">
                  <c:v>4</c:v>
                </c:pt>
                <c:pt idx="207">
                  <c:v>6</c:v>
                </c:pt>
                <c:pt idx="208">
                  <c:v>9</c:v>
                </c:pt>
                <c:pt idx="209">
                  <c:v>8</c:v>
                </c:pt>
                <c:pt idx="210">
                  <c:v>1</c:v>
                </c:pt>
                <c:pt idx="211">
                  <c:v>5</c:v>
                </c:pt>
                <c:pt idx="212">
                  <c:v>4</c:v>
                </c:pt>
                <c:pt idx="213">
                  <c:v>8</c:v>
                </c:pt>
                <c:pt idx="214">
                  <c:v>13</c:v>
                </c:pt>
                <c:pt idx="215">
                  <c:v>9</c:v>
                </c:pt>
                <c:pt idx="216">
                  <c:v>5</c:v>
                </c:pt>
                <c:pt idx="217">
                  <c:v>10</c:v>
                </c:pt>
                <c:pt idx="218">
                  <c:v>4</c:v>
                </c:pt>
                <c:pt idx="219">
                  <c:v>12</c:v>
                </c:pt>
                <c:pt idx="220">
                  <c:v>2</c:v>
                </c:pt>
                <c:pt idx="221">
                  <c:v>11</c:v>
                </c:pt>
                <c:pt idx="222">
                  <c:v>10</c:v>
                </c:pt>
                <c:pt idx="223">
                  <c:v>9</c:v>
                </c:pt>
                <c:pt idx="224">
                  <c:v>4</c:v>
                </c:pt>
                <c:pt idx="225">
                  <c:v>6</c:v>
                </c:pt>
                <c:pt idx="226">
                  <c:v>3</c:v>
                </c:pt>
                <c:pt idx="227">
                  <c:v>12</c:v>
                </c:pt>
                <c:pt idx="228">
                  <c:v>7</c:v>
                </c:pt>
                <c:pt idx="229">
                  <c:v>5</c:v>
                </c:pt>
                <c:pt idx="230">
                  <c:v>13</c:v>
                </c:pt>
                <c:pt idx="231">
                  <c:v>1</c:v>
                </c:pt>
                <c:pt idx="232">
                  <c:v>4</c:v>
                </c:pt>
                <c:pt idx="233">
                  <c:v>15</c:v>
                </c:pt>
                <c:pt idx="234">
                  <c:v>1</c:v>
                </c:pt>
                <c:pt idx="235">
                  <c:v>12</c:v>
                </c:pt>
                <c:pt idx="236">
                  <c:v>6</c:v>
                </c:pt>
                <c:pt idx="237">
                  <c:v>2</c:v>
                </c:pt>
                <c:pt idx="238">
                  <c:v>1</c:v>
                </c:pt>
                <c:pt idx="239">
                  <c:v>2</c:v>
                </c:pt>
                <c:pt idx="240">
                  <c:v>2</c:v>
                </c:pt>
                <c:pt idx="241">
                  <c:v>4</c:v>
                </c:pt>
              </c:numCache>
            </c:numRef>
          </c:val>
        </c:ser>
        <c:axId val="184614272"/>
        <c:axId val="195097728"/>
      </c:barChart>
      <c:catAx>
        <c:axId val="184614272"/>
        <c:scaling>
          <c:orientation val="minMax"/>
        </c:scaling>
        <c:axPos val="b"/>
        <c:minorTickMark val="out"/>
        <c:tickLblPos val="low"/>
        <c:txPr>
          <a:bodyPr/>
          <a:lstStyle/>
          <a:p>
            <a:pPr>
              <a:defRPr sz="600" baseline="0"/>
            </a:pPr>
            <a:endParaRPr lang="it-IT"/>
          </a:p>
        </c:txPr>
        <c:crossAx val="195097728"/>
        <c:crosses val="autoZero"/>
        <c:auto val="1"/>
        <c:lblAlgn val="ctr"/>
        <c:lblOffset val="500"/>
      </c:catAx>
      <c:valAx>
        <c:axId val="1950977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4614272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plotArea>
      <c:layout>
        <c:manualLayout>
          <c:layoutTarget val="inner"/>
          <c:xMode val="edge"/>
          <c:yMode val="edge"/>
          <c:x val="2.4460245157945412E-2"/>
          <c:y val="1.6314840159885143E-4"/>
          <c:w val="0.97136087915310065"/>
          <c:h val="0.66110896882752668"/>
        </c:manualLayout>
      </c:layout>
      <c:barChart>
        <c:barDir val="col"/>
        <c:grouping val="clustered"/>
        <c:ser>
          <c:idx val="0"/>
          <c:order val="0"/>
          <c:tx>
            <c:strRef>
              <c:f>'C5'!$E$1</c:f>
              <c:strCache>
                <c:ptCount val="1"/>
                <c:pt idx="0">
                  <c:v>QUANTITA</c:v>
                </c:pt>
              </c:strCache>
            </c:strRef>
          </c:tx>
          <c:spPr>
            <a:solidFill>
              <a:schemeClr val="bg1"/>
            </a:solidFill>
            <a:ln w="31750">
              <a:solidFill>
                <a:schemeClr val="bg1"/>
              </a:solidFill>
            </a:ln>
          </c:spPr>
          <c:cat>
            <c:multiLvlStrRef>
              <c:f>'C5'!$C$2:$D$55</c:f>
              <c:multiLvlStrCache>
                <c:ptCount val="54"/>
                <c:lvl>
                  <c:pt idx="0">
                    <c:v>9:30 - 9:44</c:v>
                  </c:pt>
                  <c:pt idx="1">
                    <c:v>10:00 - 10:14</c:v>
                  </c:pt>
                  <c:pt idx="2">
                    <c:v>10:30 - 10:44</c:v>
                  </c:pt>
                  <c:pt idx="3">
                    <c:v>12:45 . 12:59</c:v>
                  </c:pt>
                  <c:pt idx="4">
                    <c:v>14:45 - 14:59</c:v>
                  </c:pt>
                  <c:pt idx="5">
                    <c:v>15:30 - 15:44</c:v>
                  </c:pt>
                  <c:pt idx="6">
                    <c:v>15:45 - 15:59</c:v>
                  </c:pt>
                  <c:pt idx="7">
                    <c:v>16:15 - 16:29</c:v>
                  </c:pt>
                  <c:pt idx="8">
                    <c:v>17:00 - 17:14</c:v>
                  </c:pt>
                  <c:pt idx="9">
                    <c:v>17:15 - 17:29</c:v>
                  </c:pt>
                  <c:pt idx="10">
                    <c:v>17:45 - 17:59</c:v>
                  </c:pt>
                  <c:pt idx="11">
                    <c:v>9:00 - 9:14</c:v>
                  </c:pt>
                  <c:pt idx="12">
                    <c:v>9:15 - 9:29</c:v>
                  </c:pt>
                  <c:pt idx="13">
                    <c:v>9:45 - 9:59</c:v>
                  </c:pt>
                  <c:pt idx="14">
                    <c:v>10:00 - 10:14</c:v>
                  </c:pt>
                  <c:pt idx="15">
                    <c:v>10:30 - 10:44</c:v>
                  </c:pt>
                  <c:pt idx="16">
                    <c:v>10:45 - 10:59</c:v>
                  </c:pt>
                  <c:pt idx="17">
                    <c:v>11:00 - 11:14</c:v>
                  </c:pt>
                  <c:pt idx="18">
                    <c:v>12:15 - 12:29</c:v>
                  </c:pt>
                  <c:pt idx="19">
                    <c:v>12:45 . 12:59</c:v>
                  </c:pt>
                  <c:pt idx="20">
                    <c:v>13:30 - 13:44</c:v>
                  </c:pt>
                  <c:pt idx="21">
                    <c:v>13:45 - 13:59</c:v>
                  </c:pt>
                  <c:pt idx="22">
                    <c:v>16:15 - 16:29</c:v>
                  </c:pt>
                  <c:pt idx="23">
                    <c:v>16:30 - 16:44</c:v>
                  </c:pt>
                  <c:pt idx="24">
                    <c:v>17:15 - 17:29</c:v>
                  </c:pt>
                  <c:pt idx="25">
                    <c:v>17:30 - 17:44</c:v>
                  </c:pt>
                  <c:pt idx="26">
                    <c:v>17:45 - 17:59</c:v>
                  </c:pt>
                  <c:pt idx="27">
                    <c:v>18:00 - 18:14</c:v>
                  </c:pt>
                  <c:pt idx="28">
                    <c:v>18:15 - 18:29</c:v>
                  </c:pt>
                  <c:pt idx="29">
                    <c:v>18:45 - 18:59</c:v>
                  </c:pt>
                  <c:pt idx="30">
                    <c:v>9:00 - 9:14</c:v>
                  </c:pt>
                  <c:pt idx="31">
                    <c:v>9:30 - 9:44</c:v>
                  </c:pt>
                  <c:pt idx="32">
                    <c:v>10:00 - 10:14</c:v>
                  </c:pt>
                  <c:pt idx="33">
                    <c:v>10:15 - 10:29</c:v>
                  </c:pt>
                  <c:pt idx="34">
                    <c:v>10:30 - 10:44</c:v>
                  </c:pt>
                  <c:pt idx="35">
                    <c:v>10:45 - 10:59</c:v>
                  </c:pt>
                  <c:pt idx="36">
                    <c:v>11:00 - 11:14</c:v>
                  </c:pt>
                  <c:pt idx="37">
                    <c:v>11:15 - 11:29</c:v>
                  </c:pt>
                  <c:pt idx="38">
                    <c:v>11:30 - 11:44</c:v>
                  </c:pt>
                  <c:pt idx="39">
                    <c:v>12:15 - 12:29</c:v>
                  </c:pt>
                  <c:pt idx="40">
                    <c:v>12:30 - 12:44</c:v>
                  </c:pt>
                  <c:pt idx="41">
                    <c:v>12:45 . 12:59</c:v>
                  </c:pt>
                  <c:pt idx="42">
                    <c:v>13:00 - 13:14</c:v>
                  </c:pt>
                  <c:pt idx="43">
                    <c:v>13:30 - 13:44</c:v>
                  </c:pt>
                  <c:pt idx="44">
                    <c:v>16:15 - 16:29</c:v>
                  </c:pt>
                  <c:pt idx="45">
                    <c:v>16:45 - 16:59</c:v>
                  </c:pt>
                  <c:pt idx="46">
                    <c:v>17:15 - 17:29</c:v>
                  </c:pt>
                  <c:pt idx="47">
                    <c:v>17:30 - 17:44</c:v>
                  </c:pt>
                  <c:pt idx="48">
                    <c:v>17:45 - 17:59</c:v>
                  </c:pt>
                  <c:pt idx="49">
                    <c:v>18:00 - 18:14</c:v>
                  </c:pt>
                  <c:pt idx="50">
                    <c:v>18:30 - 18:44</c:v>
                  </c:pt>
                  <c:pt idx="51">
                    <c:v>18:45 - 18:59</c:v>
                  </c:pt>
                  <c:pt idx="52">
                    <c:v>16:45 - 16:59</c:v>
                  </c:pt>
                  <c:pt idx="53">
                    <c:v>18:00 - 18:14</c:v>
                  </c:pt>
                </c:lvl>
                <c:lvl>
                  <c:pt idx="0">
                    <c:v>giugno</c:v>
                  </c:pt>
                  <c:pt idx="11">
                    <c:v>luglio</c:v>
                  </c:pt>
                  <c:pt idx="30">
                    <c:v>agosto</c:v>
                  </c:pt>
                  <c:pt idx="52">
                    <c:v>settembre</c:v>
                  </c:pt>
                </c:lvl>
              </c:multiLvlStrCache>
            </c:multiLvlStrRef>
          </c:cat>
          <c:val>
            <c:numRef>
              <c:f>'C5'!$E$2:$E$55</c:f>
              <c:numCache>
                <c:formatCode>General</c:formatCode>
                <c:ptCount val="54"/>
                <c:pt idx="0">
                  <c:v>6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  <c:pt idx="4">
                  <c:v>3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  <c:pt idx="11">
                  <c:v>1</c:v>
                </c:pt>
                <c:pt idx="12">
                  <c:v>8</c:v>
                </c:pt>
                <c:pt idx="13">
                  <c:v>4</c:v>
                </c:pt>
                <c:pt idx="14">
                  <c:v>1</c:v>
                </c:pt>
                <c:pt idx="15">
                  <c:v>5</c:v>
                </c:pt>
                <c:pt idx="16">
                  <c:v>2</c:v>
                </c:pt>
                <c:pt idx="17">
                  <c:v>4</c:v>
                </c:pt>
                <c:pt idx="18">
                  <c:v>6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4</c:v>
                </c:pt>
                <c:pt idx="23">
                  <c:v>4</c:v>
                </c:pt>
                <c:pt idx="24">
                  <c:v>2</c:v>
                </c:pt>
                <c:pt idx="25">
                  <c:v>4</c:v>
                </c:pt>
                <c:pt idx="26">
                  <c:v>1</c:v>
                </c:pt>
                <c:pt idx="27">
                  <c:v>4</c:v>
                </c:pt>
                <c:pt idx="28">
                  <c:v>7</c:v>
                </c:pt>
                <c:pt idx="29">
                  <c:v>3</c:v>
                </c:pt>
                <c:pt idx="30">
                  <c:v>3</c:v>
                </c:pt>
                <c:pt idx="31">
                  <c:v>6</c:v>
                </c:pt>
                <c:pt idx="32">
                  <c:v>3</c:v>
                </c:pt>
                <c:pt idx="33">
                  <c:v>3</c:v>
                </c:pt>
                <c:pt idx="34">
                  <c:v>1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3</c:v>
                </c:pt>
                <c:pt idx="40">
                  <c:v>2</c:v>
                </c:pt>
                <c:pt idx="41">
                  <c:v>1</c:v>
                </c:pt>
                <c:pt idx="42">
                  <c:v>4</c:v>
                </c:pt>
                <c:pt idx="43">
                  <c:v>1</c:v>
                </c:pt>
                <c:pt idx="44">
                  <c:v>4</c:v>
                </c:pt>
                <c:pt idx="45">
                  <c:v>5</c:v>
                </c:pt>
                <c:pt idx="46">
                  <c:v>4</c:v>
                </c:pt>
                <c:pt idx="47">
                  <c:v>14</c:v>
                </c:pt>
                <c:pt idx="48">
                  <c:v>5</c:v>
                </c:pt>
                <c:pt idx="49">
                  <c:v>2</c:v>
                </c:pt>
                <c:pt idx="50">
                  <c:v>7</c:v>
                </c:pt>
                <c:pt idx="51">
                  <c:v>2</c:v>
                </c:pt>
                <c:pt idx="52">
                  <c:v>1</c:v>
                </c:pt>
                <c:pt idx="53">
                  <c:v>1</c:v>
                </c:pt>
              </c:numCache>
            </c:numRef>
          </c:val>
        </c:ser>
        <c:axId val="88129536"/>
        <c:axId val="88481792"/>
      </c:barChart>
      <c:catAx>
        <c:axId val="88129536"/>
        <c:scaling>
          <c:orientation val="minMax"/>
        </c:scaling>
        <c:axPos val="b"/>
        <c:minorTickMark val="out"/>
        <c:tickLblPos val="low"/>
        <c:txPr>
          <a:bodyPr rot="-5400000" vert="horz"/>
          <a:lstStyle/>
          <a:p>
            <a:pPr>
              <a:defRPr sz="800" baseline="0"/>
            </a:pPr>
            <a:endParaRPr lang="it-IT"/>
          </a:p>
        </c:txPr>
        <c:crossAx val="88481792"/>
        <c:crosses val="autoZero"/>
        <c:auto val="1"/>
        <c:lblAlgn val="ctr"/>
        <c:lblOffset val="500"/>
      </c:catAx>
      <c:valAx>
        <c:axId val="88481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8129536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autoTitleDeleted val="1"/>
    <c:plotArea>
      <c:layout>
        <c:manualLayout>
          <c:layoutTarget val="inner"/>
          <c:xMode val="edge"/>
          <c:yMode val="edge"/>
          <c:x val="2.0105373756131542E-2"/>
          <c:y val="9.4344302814166267E-2"/>
          <c:w val="0.97136087915310065"/>
          <c:h val="0.66110896882752668"/>
        </c:manualLayout>
      </c:layout>
      <c:barChart>
        <c:barDir val="col"/>
        <c:grouping val="clustered"/>
        <c:ser>
          <c:idx val="0"/>
          <c:order val="0"/>
          <c:tx>
            <c:strRef>
              <c:f>'C4'!$E$1</c:f>
              <c:strCache>
                <c:ptCount val="1"/>
                <c:pt idx="0">
                  <c:v>QUANTITA</c:v>
                </c:pt>
              </c:strCache>
            </c:strRef>
          </c:tx>
          <c:spPr>
            <a:ln w="31750">
              <a:solidFill>
                <a:srgbClr val="0070C0"/>
              </a:solidFill>
            </a:ln>
          </c:spPr>
          <c:cat>
            <c:multiLvlStrRef>
              <c:f>'C4'!$C$2:$D$55</c:f>
              <c:multiLvlStrCache>
                <c:ptCount val="54"/>
                <c:lvl>
                  <c:pt idx="0">
                    <c:v>20:45 - 20:59</c:v>
                  </c:pt>
                  <c:pt idx="1">
                    <c:v>21:00 - 21:14</c:v>
                  </c:pt>
                  <c:pt idx="2">
                    <c:v>21:15 - 21:29</c:v>
                  </c:pt>
                  <c:pt idx="3">
                    <c:v>21:30 - 21:44</c:v>
                  </c:pt>
                  <c:pt idx="4">
                    <c:v>21:45 - 21:59</c:v>
                  </c:pt>
                  <c:pt idx="5">
                    <c:v>22:00 - 22:14</c:v>
                  </c:pt>
                  <c:pt idx="6">
                    <c:v>22:15 - 22:29</c:v>
                  </c:pt>
                  <c:pt idx="7">
                    <c:v>22:30 - 22:44</c:v>
                  </c:pt>
                  <c:pt idx="8">
                    <c:v>22:45 - 22:59</c:v>
                  </c:pt>
                  <c:pt idx="9">
                    <c:v>23:00 - 23:14</c:v>
                  </c:pt>
                  <c:pt idx="10">
                    <c:v>23:15 - 23:29</c:v>
                  </c:pt>
                  <c:pt idx="11">
                    <c:v>23:30 - 23:44</c:v>
                  </c:pt>
                  <c:pt idx="12">
                    <c:v>23:45 - 23:59</c:v>
                  </c:pt>
                  <c:pt idx="13">
                    <c:v>24:00 - 24:14</c:v>
                  </c:pt>
                  <c:pt idx="14">
                    <c:v>20:45 - 20:59</c:v>
                  </c:pt>
                  <c:pt idx="15">
                    <c:v>21:00 - 21:14</c:v>
                  </c:pt>
                  <c:pt idx="16">
                    <c:v>21:15 - 21:29</c:v>
                  </c:pt>
                  <c:pt idx="17">
                    <c:v>21:30 - 21:44</c:v>
                  </c:pt>
                  <c:pt idx="18">
                    <c:v>21:45 - 21:59</c:v>
                  </c:pt>
                  <c:pt idx="19">
                    <c:v>22:00 - 22:14</c:v>
                  </c:pt>
                  <c:pt idx="20">
                    <c:v>22:15 - 22:29</c:v>
                  </c:pt>
                  <c:pt idx="21">
                    <c:v>22:30 - 22:44</c:v>
                  </c:pt>
                  <c:pt idx="22">
                    <c:v>22:45 - 22:59</c:v>
                  </c:pt>
                  <c:pt idx="23">
                    <c:v>23:00 - 23:14</c:v>
                  </c:pt>
                  <c:pt idx="24">
                    <c:v>23:15 - 23:29</c:v>
                  </c:pt>
                  <c:pt idx="25">
                    <c:v>23:30 - 23:44</c:v>
                  </c:pt>
                  <c:pt idx="26">
                    <c:v>23:45 - 23:59</c:v>
                  </c:pt>
                  <c:pt idx="27">
                    <c:v>24:00 - 24:14</c:v>
                  </c:pt>
                  <c:pt idx="28">
                    <c:v>20:45 - 20:59</c:v>
                  </c:pt>
                  <c:pt idx="29">
                    <c:v>21:00 - 21:14</c:v>
                  </c:pt>
                  <c:pt idx="30">
                    <c:v>21:15 - 21:29</c:v>
                  </c:pt>
                  <c:pt idx="31">
                    <c:v>21:30 - 21:44</c:v>
                  </c:pt>
                  <c:pt idx="32">
                    <c:v>21:45 - 21:59</c:v>
                  </c:pt>
                  <c:pt idx="33">
                    <c:v>22:00 - 22:14</c:v>
                  </c:pt>
                  <c:pt idx="34">
                    <c:v>22:15 - 22:29</c:v>
                  </c:pt>
                  <c:pt idx="35">
                    <c:v>22:30 - 22:44</c:v>
                  </c:pt>
                  <c:pt idx="36">
                    <c:v>22:45 - 22:59</c:v>
                  </c:pt>
                  <c:pt idx="37">
                    <c:v>23:00 - 23:14</c:v>
                  </c:pt>
                  <c:pt idx="38">
                    <c:v>23:15 - 23:29</c:v>
                  </c:pt>
                  <c:pt idx="39">
                    <c:v>23:45 - 23:59</c:v>
                  </c:pt>
                  <c:pt idx="40">
                    <c:v>24:00 - 24:14</c:v>
                  </c:pt>
                  <c:pt idx="41">
                    <c:v>20:45 - 20:59</c:v>
                  </c:pt>
                  <c:pt idx="42">
                    <c:v>21:00 - 21:14</c:v>
                  </c:pt>
                  <c:pt idx="43">
                    <c:v>21:15 - 21:29</c:v>
                  </c:pt>
                  <c:pt idx="44">
                    <c:v>21:30 - 21:44</c:v>
                  </c:pt>
                  <c:pt idx="45">
                    <c:v>21:45 - 21:59</c:v>
                  </c:pt>
                  <c:pt idx="46">
                    <c:v>22:00 - 22:14</c:v>
                  </c:pt>
                  <c:pt idx="47">
                    <c:v>22:15 - 22:29</c:v>
                  </c:pt>
                  <c:pt idx="48">
                    <c:v>22:30 - 22:44</c:v>
                  </c:pt>
                  <c:pt idx="49">
                    <c:v>22:45 - 22:59</c:v>
                  </c:pt>
                  <c:pt idx="50">
                    <c:v>23:00 - 23:14</c:v>
                  </c:pt>
                  <c:pt idx="51">
                    <c:v>23:15 - 23:29</c:v>
                  </c:pt>
                  <c:pt idx="52">
                    <c:v>23:30 - 23:44</c:v>
                  </c:pt>
                  <c:pt idx="53">
                    <c:v>23:45 - 23:59</c:v>
                  </c:pt>
                </c:lvl>
                <c:lvl>
                  <c:pt idx="0">
                    <c:v>giugno</c:v>
                  </c:pt>
                  <c:pt idx="14">
                    <c:v>luglio</c:v>
                  </c:pt>
                  <c:pt idx="28">
                    <c:v>agosto</c:v>
                  </c:pt>
                  <c:pt idx="41">
                    <c:v>settembre</c:v>
                  </c:pt>
                </c:lvl>
              </c:multiLvlStrCache>
            </c:multiLvlStrRef>
          </c:cat>
          <c:val>
            <c:numRef>
              <c:f>'C4'!$E$2:$E$55</c:f>
              <c:numCache>
                <c:formatCode>General</c:formatCode>
                <c:ptCount val="54"/>
                <c:pt idx="0">
                  <c:v>4</c:v>
                </c:pt>
                <c:pt idx="1">
                  <c:v>6</c:v>
                </c:pt>
                <c:pt idx="2">
                  <c:v>26</c:v>
                </c:pt>
                <c:pt idx="3">
                  <c:v>14</c:v>
                </c:pt>
                <c:pt idx="4">
                  <c:v>38</c:v>
                </c:pt>
                <c:pt idx="5">
                  <c:v>24</c:v>
                </c:pt>
                <c:pt idx="6">
                  <c:v>28</c:v>
                </c:pt>
                <c:pt idx="7">
                  <c:v>0</c:v>
                </c:pt>
                <c:pt idx="8">
                  <c:v>18</c:v>
                </c:pt>
                <c:pt idx="9">
                  <c:v>4</c:v>
                </c:pt>
                <c:pt idx="10">
                  <c:v>20</c:v>
                </c:pt>
                <c:pt idx="11">
                  <c:v>6</c:v>
                </c:pt>
                <c:pt idx="12">
                  <c:v>30</c:v>
                </c:pt>
                <c:pt idx="13">
                  <c:v>28</c:v>
                </c:pt>
                <c:pt idx="14">
                  <c:v>45</c:v>
                </c:pt>
                <c:pt idx="15">
                  <c:v>105</c:v>
                </c:pt>
                <c:pt idx="16">
                  <c:v>360</c:v>
                </c:pt>
                <c:pt idx="17">
                  <c:v>570</c:v>
                </c:pt>
                <c:pt idx="18">
                  <c:v>255</c:v>
                </c:pt>
                <c:pt idx="19">
                  <c:v>360</c:v>
                </c:pt>
                <c:pt idx="20">
                  <c:v>420</c:v>
                </c:pt>
                <c:pt idx="21">
                  <c:v>90</c:v>
                </c:pt>
                <c:pt idx="22">
                  <c:v>165</c:v>
                </c:pt>
                <c:pt idx="23">
                  <c:v>105</c:v>
                </c:pt>
                <c:pt idx="24">
                  <c:v>330</c:v>
                </c:pt>
                <c:pt idx="25">
                  <c:v>360</c:v>
                </c:pt>
                <c:pt idx="26">
                  <c:v>450</c:v>
                </c:pt>
                <c:pt idx="27">
                  <c:v>420</c:v>
                </c:pt>
                <c:pt idx="28">
                  <c:v>108</c:v>
                </c:pt>
                <c:pt idx="29">
                  <c:v>216</c:v>
                </c:pt>
                <c:pt idx="30">
                  <c:v>450</c:v>
                </c:pt>
                <c:pt idx="31">
                  <c:v>558</c:v>
                </c:pt>
                <c:pt idx="32">
                  <c:v>414</c:v>
                </c:pt>
                <c:pt idx="33">
                  <c:v>450</c:v>
                </c:pt>
                <c:pt idx="34">
                  <c:v>504</c:v>
                </c:pt>
                <c:pt idx="35">
                  <c:v>234</c:v>
                </c:pt>
                <c:pt idx="36">
                  <c:v>198</c:v>
                </c:pt>
                <c:pt idx="37">
                  <c:v>270</c:v>
                </c:pt>
                <c:pt idx="38">
                  <c:v>432</c:v>
                </c:pt>
                <c:pt idx="39">
                  <c:v>414</c:v>
                </c:pt>
                <c:pt idx="40">
                  <c:v>594</c:v>
                </c:pt>
                <c:pt idx="41">
                  <c:v>0</c:v>
                </c:pt>
                <c:pt idx="42">
                  <c:v>0</c:v>
                </c:pt>
                <c:pt idx="43">
                  <c:v>2</c:v>
                </c:pt>
                <c:pt idx="44">
                  <c:v>6</c:v>
                </c:pt>
                <c:pt idx="45">
                  <c:v>8</c:v>
                </c:pt>
                <c:pt idx="46">
                  <c:v>4</c:v>
                </c:pt>
                <c:pt idx="47">
                  <c:v>10</c:v>
                </c:pt>
                <c:pt idx="48">
                  <c:v>2</c:v>
                </c:pt>
                <c:pt idx="49">
                  <c:v>0</c:v>
                </c:pt>
                <c:pt idx="50">
                  <c:v>0</c:v>
                </c:pt>
                <c:pt idx="51">
                  <c:v>6</c:v>
                </c:pt>
                <c:pt idx="52">
                  <c:v>8</c:v>
                </c:pt>
                <c:pt idx="53">
                  <c:v>10</c:v>
                </c:pt>
              </c:numCache>
            </c:numRef>
          </c:val>
        </c:ser>
        <c:axId val="108710144"/>
        <c:axId val="118363264"/>
      </c:barChart>
      <c:catAx>
        <c:axId val="108710144"/>
        <c:scaling>
          <c:orientation val="minMax"/>
        </c:scaling>
        <c:axPos val="b"/>
        <c:minorTickMark val="out"/>
        <c:tickLblPos val="low"/>
        <c:txPr>
          <a:bodyPr rot="-5400000" vert="horz"/>
          <a:lstStyle/>
          <a:p>
            <a:pPr>
              <a:defRPr sz="800" baseline="0"/>
            </a:pPr>
            <a:endParaRPr lang="it-IT"/>
          </a:p>
        </c:txPr>
        <c:crossAx val="118363264"/>
        <c:crosses val="autoZero"/>
        <c:auto val="1"/>
        <c:lblAlgn val="ctr"/>
        <c:lblOffset val="500"/>
      </c:catAx>
      <c:valAx>
        <c:axId val="1183632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8710144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/>
      <c:pieChart>
        <c:varyColors val="1"/>
        <c:ser>
          <c:idx val="0"/>
          <c:order val="0"/>
          <c:cat>
            <c:strRef>
              <c:f>Foglio1!$A$1:$C$1</c:f>
              <c:strCache>
                <c:ptCount val="3"/>
                <c:pt idx="0">
                  <c:v>Alberghiere</c:v>
                </c:pt>
                <c:pt idx="1">
                  <c:v>Extra alberghiere</c:v>
                </c:pt>
                <c:pt idx="2">
                  <c:v>Affitti brevi</c:v>
                </c:pt>
              </c:strCache>
            </c:strRef>
          </c:cat>
          <c:val>
            <c:numRef>
              <c:f>Foglio1!$A$2:$C$2</c:f>
              <c:numCache>
                <c:formatCode>#,##0</c:formatCode>
                <c:ptCount val="3"/>
                <c:pt idx="0">
                  <c:v>276239</c:v>
                </c:pt>
                <c:pt idx="1">
                  <c:v>1150514</c:v>
                </c:pt>
                <c:pt idx="2">
                  <c:v>116400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/>
      <c:pieChart>
        <c:varyColors val="1"/>
        <c:ser>
          <c:idx val="0"/>
          <c:order val="0"/>
          <c:cat>
            <c:strRef>
              <c:f>Foglio1!$A$1:$C$1</c:f>
              <c:strCache>
                <c:ptCount val="3"/>
                <c:pt idx="0">
                  <c:v>Alberghiere</c:v>
                </c:pt>
                <c:pt idx="1">
                  <c:v>Extra alberghiere</c:v>
                </c:pt>
                <c:pt idx="2">
                  <c:v>Affitti brevi</c:v>
                </c:pt>
              </c:strCache>
            </c:strRef>
          </c:cat>
          <c:val>
            <c:numRef>
              <c:f>Foglio1!$A$2:$C$2</c:f>
              <c:numCache>
                <c:formatCode>#,##0</c:formatCode>
                <c:ptCount val="3"/>
                <c:pt idx="0">
                  <c:v>276239</c:v>
                </c:pt>
                <c:pt idx="1">
                  <c:v>1150514</c:v>
                </c:pt>
                <c:pt idx="2">
                  <c:v>116400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0DF2D-9E1A-48D6-9127-B3559F3DDEC9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45D70-24D5-4614-A54A-C872E5796423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45D70-24D5-4614-A54A-C872E5796423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2" name="Sottotitolo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Oval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Rettangolo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9" name="Elaborazione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Elaborazione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orta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e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nello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ttangolo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07B682E-E68C-4CAF-BDCB-11DC168015EC}" type="datetimeFigureOut">
              <a:rPr lang="it-IT" smtClean="0"/>
              <a:pPr/>
              <a:t>22/11/2019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ACD779E4-D546-44ED-B8CC-4FE7BA905CE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gif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image" Target="../media/image70.jpeg"/><Relationship Id="rId5" Type="http://schemas.openxmlformats.org/officeDocument/2006/relationships/image" Target="../media/image67.jpeg"/><Relationship Id="rId10" Type="http://schemas.openxmlformats.org/officeDocument/2006/relationships/image" Target="../media/image69.jpeg"/><Relationship Id="rId4" Type="http://schemas.openxmlformats.org/officeDocument/2006/relationships/image" Target="../media/image66.jpe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jpeg"/><Relationship Id="rId7" Type="http://schemas.openxmlformats.org/officeDocument/2006/relationships/image" Target="../media/image4.gi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74.jpeg"/><Relationship Id="rId10" Type="http://schemas.openxmlformats.org/officeDocument/2006/relationships/image" Target="../media/image77.jpeg"/><Relationship Id="rId4" Type="http://schemas.openxmlformats.org/officeDocument/2006/relationships/image" Target="../media/image73.jpeg"/><Relationship Id="rId9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4.gif"/><Relationship Id="rId7" Type="http://schemas.openxmlformats.org/officeDocument/2006/relationships/image" Target="../media/image8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0.png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8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0.jpeg"/><Relationship Id="rId3" Type="http://schemas.openxmlformats.org/officeDocument/2006/relationships/image" Target="../media/image4.gif"/><Relationship Id="rId7" Type="http://schemas.openxmlformats.org/officeDocument/2006/relationships/image" Target="../media/image95.jpeg"/><Relationship Id="rId12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4.gif"/><Relationship Id="rId7" Type="http://schemas.openxmlformats.org/officeDocument/2006/relationships/image" Target="../media/image10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3.png"/><Relationship Id="rId7" Type="http://schemas.openxmlformats.org/officeDocument/2006/relationships/image" Target="../media/image110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4.gif"/><Relationship Id="rId9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5" Type="http://schemas.openxmlformats.org/officeDocument/2006/relationships/image" Target="../media/image108.jpeg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4.gif"/><Relationship Id="rId7" Type="http://schemas.openxmlformats.org/officeDocument/2006/relationships/image" Target="../media/image1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jpeg"/><Relationship Id="rId4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18" Type="http://schemas.openxmlformats.org/officeDocument/2006/relationships/image" Target="../media/image28.jpeg"/><Relationship Id="rId26" Type="http://schemas.openxmlformats.org/officeDocument/2006/relationships/image" Target="../media/image36.jpeg"/><Relationship Id="rId3" Type="http://schemas.openxmlformats.org/officeDocument/2006/relationships/image" Target="../media/image3.png"/><Relationship Id="rId21" Type="http://schemas.openxmlformats.org/officeDocument/2006/relationships/image" Target="../media/image31.pn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17" Type="http://schemas.openxmlformats.org/officeDocument/2006/relationships/image" Target="../media/image27.jpeg"/><Relationship Id="rId25" Type="http://schemas.openxmlformats.org/officeDocument/2006/relationships/image" Target="../media/image35.jpeg"/><Relationship Id="rId2" Type="http://schemas.openxmlformats.org/officeDocument/2006/relationships/image" Target="../media/image4.gif"/><Relationship Id="rId16" Type="http://schemas.openxmlformats.org/officeDocument/2006/relationships/image" Target="../media/image26.jpe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24" Type="http://schemas.openxmlformats.org/officeDocument/2006/relationships/image" Target="../media/image34.jpeg"/><Relationship Id="rId5" Type="http://schemas.openxmlformats.org/officeDocument/2006/relationships/image" Target="../media/image15.jpeg"/><Relationship Id="rId15" Type="http://schemas.openxmlformats.org/officeDocument/2006/relationships/image" Target="../media/image25.jpeg"/><Relationship Id="rId23" Type="http://schemas.openxmlformats.org/officeDocument/2006/relationships/image" Target="../media/image33.jpeg"/><Relationship Id="rId10" Type="http://schemas.openxmlformats.org/officeDocument/2006/relationships/image" Target="../media/image20.jpeg"/><Relationship Id="rId19" Type="http://schemas.openxmlformats.org/officeDocument/2006/relationships/image" Target="../media/image29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Relationship Id="rId22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4.gif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.gif"/><Relationship Id="rId7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gif"/><Relationship Id="rId7" Type="http://schemas.openxmlformats.org/officeDocument/2006/relationships/image" Target="../media/image5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4.gif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Locandina Il Turismo delle Idee testat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PROGETTO COSTA ARRE INTERVEN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7113" y="3861048"/>
            <a:ext cx="5595127" cy="2759668"/>
          </a:xfrm>
          <a:prstGeom prst="rect">
            <a:avLst/>
          </a:prstGeom>
        </p:spPr>
      </p:pic>
      <p:pic>
        <p:nvPicPr>
          <p:cNvPr id="5" name="Immagine 4" descr="PROGETTO COSTA PRODOT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476672"/>
            <a:ext cx="5623527" cy="3312368"/>
          </a:xfrm>
          <a:prstGeom prst="rect">
            <a:avLst/>
          </a:prstGeom>
        </p:spPr>
      </p:pic>
      <p:pic>
        <p:nvPicPr>
          <p:cNvPr id="6" name="Picture 2" descr="C:\Users\sindaco\Documents\Documenti Vecchio PC\01 Turismo\000000 G20s Castiglione 2019\0000 Materiale per stampa\logo costa toscana.jpg"/>
          <p:cNvPicPr>
            <a:picLocks noChangeAspect="1" noChangeArrowheads="1"/>
          </p:cNvPicPr>
          <p:nvPr/>
        </p:nvPicPr>
        <p:blipFill>
          <a:blip r:embed="rId6" cstate="print"/>
          <a:srcRect l="25934" t="20956" r="29284" b="44753"/>
          <a:stretch>
            <a:fillRect/>
          </a:stretch>
        </p:blipFill>
        <p:spPr bwMode="auto">
          <a:xfrm>
            <a:off x="1043608" y="44624"/>
            <a:ext cx="1966247" cy="1064547"/>
          </a:xfrm>
          <a:prstGeom prst="rect">
            <a:avLst/>
          </a:prstGeom>
          <a:noFill/>
        </p:spPr>
      </p:pic>
      <p:pic>
        <p:nvPicPr>
          <p:cNvPr id="8" name="Immagine 7" descr="TPT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68918" y="260648"/>
            <a:ext cx="991514" cy="288000"/>
          </a:xfrm>
          <a:prstGeom prst="rect">
            <a:avLst/>
          </a:prstGeom>
        </p:spPr>
      </p:pic>
      <p:pic>
        <p:nvPicPr>
          <p:cNvPr id="9" name="Immagine 8" descr="STEMMA RT-JP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9469" y="116632"/>
            <a:ext cx="345019" cy="576000"/>
          </a:xfrm>
          <a:prstGeom prst="rect">
            <a:avLst/>
          </a:prstGeom>
        </p:spPr>
      </p:pic>
      <p:pic>
        <p:nvPicPr>
          <p:cNvPr id="11" name="Immagine 10" descr="Tavola da disegno 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6024" y="1916832"/>
            <a:ext cx="2555776" cy="1401862"/>
          </a:xfrm>
          <a:prstGeom prst="rect">
            <a:avLst/>
          </a:prstGeom>
        </p:spPr>
      </p:pic>
      <p:pic>
        <p:nvPicPr>
          <p:cNvPr id="12" name="Immagine 11" descr="162507382-bde0991b-064d-4c16-a823-5e46d596d55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74949" y="4005064"/>
            <a:ext cx="2176241" cy="1224136"/>
          </a:xfrm>
          <a:prstGeom prst="rect">
            <a:avLst/>
          </a:prstGeom>
        </p:spPr>
      </p:pic>
      <p:pic>
        <p:nvPicPr>
          <p:cNvPr id="13" name="Immagine 12" descr="logo-AG2030_T-S-685x190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732240" y="5404445"/>
            <a:ext cx="2207649" cy="616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A1 promozio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1800" y="667528"/>
            <a:ext cx="6224016" cy="1609344"/>
          </a:xfrm>
          <a:prstGeom prst="rect">
            <a:avLst/>
          </a:prstGeom>
        </p:spPr>
      </p:pic>
      <p:pic>
        <p:nvPicPr>
          <p:cNvPr id="11" name="Immagine 10" descr="Presentazione _31 5 19-010.jpg"/>
          <p:cNvPicPr>
            <a:picLocks noChangeAspect="1"/>
          </p:cNvPicPr>
          <p:nvPr/>
        </p:nvPicPr>
        <p:blipFill>
          <a:blip r:embed="rId3" cstate="print"/>
          <a:srcRect l="4383" t="45789" r="1982" b="-134"/>
          <a:stretch>
            <a:fillRect/>
          </a:stretch>
        </p:blipFill>
        <p:spPr>
          <a:xfrm>
            <a:off x="1115616" y="5915361"/>
            <a:ext cx="1872208" cy="826007"/>
          </a:xfrm>
          <a:prstGeom prst="rect">
            <a:avLst/>
          </a:prstGeom>
        </p:spPr>
      </p:pic>
      <p:pic>
        <p:nvPicPr>
          <p:cNvPr id="8" name="Immagine 7" descr="Presentazione _31 5 19-004.jpg"/>
          <p:cNvPicPr>
            <a:picLocks noChangeAspect="1"/>
          </p:cNvPicPr>
          <p:nvPr/>
        </p:nvPicPr>
        <p:blipFill>
          <a:blip r:embed="rId4" cstate="print"/>
          <a:srcRect r="2534" b="6667"/>
          <a:stretch>
            <a:fillRect/>
          </a:stretch>
        </p:blipFill>
        <p:spPr>
          <a:xfrm>
            <a:off x="6228184" y="4077072"/>
            <a:ext cx="2736000" cy="1991606"/>
          </a:xfrm>
          <a:prstGeom prst="rect">
            <a:avLst/>
          </a:prstGeom>
        </p:spPr>
      </p:pic>
      <p:pic>
        <p:nvPicPr>
          <p:cNvPr id="7" name="Immagine 6" descr="Presentazione _31 5 19-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028087">
            <a:off x="7076987" y="2653315"/>
            <a:ext cx="1752257" cy="1332000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71470" y="97468"/>
            <a:ext cx="81725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STATO ATTUAZIONE PROGETTI “TURISMO 2019”</a:t>
            </a:r>
            <a:endParaRPr lang="it-IT" sz="25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A1 soci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67144" y="2348880"/>
            <a:ext cx="6169152" cy="1670304"/>
          </a:xfrm>
          <a:prstGeom prst="rect">
            <a:avLst/>
          </a:prstGeom>
        </p:spPr>
      </p:pic>
      <p:pic>
        <p:nvPicPr>
          <p:cNvPr id="9" name="Immagine 8" descr="Presentazione _31 5 19-002.jpg"/>
          <p:cNvPicPr>
            <a:picLocks noChangeAspect="1"/>
          </p:cNvPicPr>
          <p:nvPr/>
        </p:nvPicPr>
        <p:blipFill>
          <a:blip r:embed="rId9" cstate="print"/>
          <a:srcRect l="6010" r="-38" b="11194"/>
          <a:stretch>
            <a:fillRect/>
          </a:stretch>
        </p:blipFill>
        <p:spPr>
          <a:xfrm>
            <a:off x="611560" y="4005064"/>
            <a:ext cx="2736000" cy="1964308"/>
          </a:xfrm>
          <a:prstGeom prst="rect">
            <a:avLst/>
          </a:prstGeom>
        </p:spPr>
      </p:pic>
      <p:pic>
        <p:nvPicPr>
          <p:cNvPr id="10" name="Immagine 9" descr="Presentazione _31 5 19-003.jpg"/>
          <p:cNvPicPr>
            <a:picLocks noChangeAspect="1"/>
          </p:cNvPicPr>
          <p:nvPr/>
        </p:nvPicPr>
        <p:blipFill>
          <a:blip r:embed="rId10" cstate="print"/>
          <a:srcRect r="2254" b="7132"/>
          <a:stretch>
            <a:fillRect/>
          </a:stretch>
        </p:blipFill>
        <p:spPr>
          <a:xfrm>
            <a:off x="3436801" y="4549343"/>
            <a:ext cx="2736000" cy="197600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07504" y="620688"/>
            <a:ext cx="266429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 Milano</a:t>
            </a:r>
          </a:p>
          <a:p>
            <a:r>
              <a:rPr lang="it-IT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Lugano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dirty="0" smtClean="0"/>
              <a:t> </a:t>
            </a:r>
            <a:r>
              <a:rPr lang="it-IT" sz="1200" b="1" i="1" dirty="0" smtClean="0"/>
              <a:t>(Benessere)</a:t>
            </a:r>
          </a:p>
          <a:p>
            <a:r>
              <a:rPr lang="it-IT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Lugano</a:t>
            </a:r>
            <a:r>
              <a:rPr lang="it-IT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i="1" dirty="0" smtClean="0"/>
              <a:t>(Tempo libero)</a:t>
            </a:r>
          </a:p>
          <a:p>
            <a:r>
              <a:rPr lang="it-IT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Firenze</a:t>
            </a:r>
            <a:r>
              <a:rPr lang="it-IT" dirty="0" smtClean="0"/>
              <a:t>   </a:t>
            </a:r>
            <a:r>
              <a:rPr lang="it-IT" sz="1200" b="1" i="1" dirty="0" smtClean="0"/>
              <a:t>(</a:t>
            </a:r>
            <a:r>
              <a:rPr lang="it-IT" sz="1200" b="1" i="1" dirty="0" err="1" smtClean="0"/>
              <a:t>Turisma</a:t>
            </a:r>
            <a:r>
              <a:rPr lang="it-IT" sz="1200" b="1" i="1" dirty="0" smtClean="0"/>
              <a:t>)</a:t>
            </a:r>
          </a:p>
          <a:p>
            <a:r>
              <a:rPr lang="it-IT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Paestum</a:t>
            </a:r>
            <a:r>
              <a:rPr lang="it-IT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200" b="1" i="1" dirty="0" smtClean="0"/>
              <a:t>(Borsa Internazionale</a:t>
            </a:r>
          </a:p>
          <a:p>
            <a:r>
              <a:rPr lang="it-IT" sz="1200" b="1" i="1" dirty="0" smtClean="0"/>
              <a:t>                       Turismo Archeologico)</a:t>
            </a:r>
            <a:endParaRPr lang="it-IT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2 castiglionesicura.jpg"/>
          <p:cNvPicPr>
            <a:picLocks noChangeAspect="1"/>
          </p:cNvPicPr>
          <p:nvPr/>
        </p:nvPicPr>
        <p:blipFill>
          <a:blip r:embed="rId4" cstate="print"/>
          <a:srcRect t="40732" b="30755"/>
          <a:stretch>
            <a:fillRect/>
          </a:stretch>
        </p:blipFill>
        <p:spPr>
          <a:xfrm>
            <a:off x="2627784" y="5301208"/>
            <a:ext cx="6236208" cy="504056"/>
          </a:xfrm>
          <a:prstGeom prst="rect">
            <a:avLst/>
          </a:prstGeom>
        </p:spPr>
      </p:pic>
      <p:pic>
        <p:nvPicPr>
          <p:cNvPr id="6" name="Immagine 5" descr="logo castiglionesicur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16632"/>
            <a:ext cx="2670048" cy="719328"/>
          </a:xfrm>
          <a:prstGeom prst="rect">
            <a:avLst/>
          </a:prstGeom>
        </p:spPr>
      </p:pic>
      <p:pic>
        <p:nvPicPr>
          <p:cNvPr id="7" name="Immagine 6" descr="FATTO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6968" y="764704"/>
            <a:ext cx="490816" cy="504000"/>
          </a:xfrm>
          <a:prstGeom prst="rect">
            <a:avLst/>
          </a:prstGeom>
        </p:spPr>
      </p:pic>
      <p:pic>
        <p:nvPicPr>
          <p:cNvPr id="9" name="Immagine 8" descr="FATTO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64960" y="1700808"/>
            <a:ext cx="490816" cy="504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699792" y="1124744"/>
            <a:ext cx="6120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Ampliamento ZTL in Piazza Pascoli non attivata . Verrà riproposta per il 2020</a:t>
            </a:r>
            <a:endParaRPr lang="it-IT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627784" y="4705399"/>
            <a:ext cx="5976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Il presidio VVFF non è stato inserito in convenzione per rischio “ridotto”.</a:t>
            </a:r>
            <a:endParaRPr lang="it-IT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195736" y="5857527"/>
            <a:ext cx="67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Riproposto con minor presenza negli arenili a causa della carenza di personale di vigilanza</a:t>
            </a:r>
            <a:endParaRPr lang="it-IT" sz="1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18" name="Immagine 17" descr="A1 castiglionesicura.jpg"/>
          <p:cNvPicPr>
            <a:picLocks noChangeAspect="1"/>
          </p:cNvPicPr>
          <p:nvPr/>
        </p:nvPicPr>
        <p:blipFill>
          <a:blip r:embed="rId7" cstate="print"/>
          <a:srcRect t="26198" r="-1163" b="67980"/>
          <a:stretch>
            <a:fillRect/>
          </a:stretch>
        </p:blipFill>
        <p:spPr>
          <a:xfrm>
            <a:off x="2699792" y="764704"/>
            <a:ext cx="6264008" cy="288032"/>
          </a:xfrm>
          <a:prstGeom prst="rect">
            <a:avLst/>
          </a:prstGeom>
        </p:spPr>
      </p:pic>
      <p:pic>
        <p:nvPicPr>
          <p:cNvPr id="19" name="Immagine 18" descr="A1 castiglionesicura.jpg"/>
          <p:cNvPicPr>
            <a:picLocks noChangeAspect="1"/>
          </p:cNvPicPr>
          <p:nvPr/>
        </p:nvPicPr>
        <p:blipFill>
          <a:blip r:embed="rId7" cstate="print"/>
          <a:srcRect t="90236" r="-1163"/>
          <a:stretch>
            <a:fillRect/>
          </a:stretch>
        </p:blipFill>
        <p:spPr>
          <a:xfrm>
            <a:off x="2700480" y="1700808"/>
            <a:ext cx="6264008" cy="483063"/>
          </a:xfrm>
          <a:prstGeom prst="rect">
            <a:avLst/>
          </a:prstGeom>
        </p:spPr>
      </p:pic>
      <p:pic>
        <p:nvPicPr>
          <p:cNvPr id="20" name="Immagine 19" descr="A2 castiglionesicura.jpg"/>
          <p:cNvPicPr>
            <a:picLocks noChangeAspect="1"/>
          </p:cNvPicPr>
          <p:nvPr/>
        </p:nvPicPr>
        <p:blipFill>
          <a:blip r:embed="rId4" cstate="print"/>
          <a:srcRect b="59268"/>
          <a:stretch>
            <a:fillRect/>
          </a:stretch>
        </p:blipFill>
        <p:spPr>
          <a:xfrm>
            <a:off x="2555776" y="4005064"/>
            <a:ext cx="6236208" cy="720080"/>
          </a:xfrm>
          <a:prstGeom prst="rect">
            <a:avLst/>
          </a:prstGeom>
        </p:spPr>
      </p:pic>
      <p:pic>
        <p:nvPicPr>
          <p:cNvPr id="16" name="Immagine 15" descr="attraversamento-rialzato-strisce-199674.660x3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1640" y="2316336"/>
            <a:ext cx="2770407" cy="1544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1 castiglionesicura.jpg"/>
          <p:cNvPicPr>
            <a:picLocks noChangeAspect="1"/>
          </p:cNvPicPr>
          <p:nvPr/>
        </p:nvPicPr>
        <p:blipFill>
          <a:blip r:embed="rId4" cstate="print"/>
          <a:srcRect t="32020" r="-1174" b="14130"/>
          <a:stretch>
            <a:fillRect/>
          </a:stretch>
        </p:blipFill>
        <p:spPr>
          <a:xfrm>
            <a:off x="2699792" y="332656"/>
            <a:ext cx="6264696" cy="26642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129237" y="2636912"/>
            <a:ext cx="1786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Non effettuato.</a:t>
            </a:r>
          </a:p>
          <a:p>
            <a:r>
              <a:rPr lang="it-IT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Verrà riproposto a Tiemme</a:t>
            </a:r>
          </a:p>
          <a:p>
            <a:r>
              <a:rPr lang="it-IT" sz="1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 il 2020</a:t>
            </a:r>
            <a:endParaRPr lang="it-IT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1412776"/>
            <a:ext cx="130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Implementato fino </a:t>
            </a:r>
          </a:p>
          <a:p>
            <a:r>
              <a:rPr lang="it-IT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al 15 settembre</a:t>
            </a:r>
            <a:endParaRPr lang="it-IT" sz="1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7" name="Immagine 6" descr="FATTO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692696"/>
            <a:ext cx="490816" cy="504000"/>
          </a:xfrm>
          <a:prstGeom prst="rect">
            <a:avLst/>
          </a:prstGeom>
        </p:spPr>
      </p:pic>
      <p:pic>
        <p:nvPicPr>
          <p:cNvPr id="8" name="Immagine 7" descr="FATTO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2060848"/>
            <a:ext cx="490816" cy="504000"/>
          </a:xfrm>
          <a:prstGeom prst="rect">
            <a:avLst/>
          </a:prstGeom>
        </p:spPr>
      </p:pic>
      <p:pic>
        <p:nvPicPr>
          <p:cNvPr id="9" name="Immagine 8" descr="FATTO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1412776"/>
            <a:ext cx="490816" cy="504000"/>
          </a:xfrm>
          <a:prstGeom prst="rect">
            <a:avLst/>
          </a:prstGeom>
        </p:spPr>
      </p:pic>
      <p:pic>
        <p:nvPicPr>
          <p:cNvPr id="10" name="Immagine 9" descr="CASTIGLIONE tiemme smart e green ESECUTIVO.jpg"/>
          <p:cNvPicPr>
            <a:picLocks noChangeAspect="1"/>
          </p:cNvPicPr>
          <p:nvPr/>
        </p:nvPicPr>
        <p:blipFill>
          <a:blip r:embed="rId6" cstate="print"/>
          <a:srcRect r="-360" b="17660"/>
          <a:stretch>
            <a:fillRect/>
          </a:stretch>
        </p:blipFill>
        <p:spPr>
          <a:xfrm>
            <a:off x="1926906" y="3140968"/>
            <a:ext cx="2933126" cy="3384376"/>
          </a:xfrm>
          <a:prstGeom prst="rect">
            <a:avLst/>
          </a:prstGeom>
        </p:spPr>
      </p:pic>
      <p:pic>
        <p:nvPicPr>
          <p:cNvPr id="11" name="Immagine 10" descr="Tiemme 1.jpg"/>
          <p:cNvPicPr>
            <a:picLocks noChangeAspect="1"/>
          </p:cNvPicPr>
          <p:nvPr/>
        </p:nvPicPr>
        <p:blipFill>
          <a:blip r:embed="rId7" cstate="print"/>
          <a:srcRect r="51963"/>
          <a:stretch>
            <a:fillRect/>
          </a:stretch>
        </p:blipFill>
        <p:spPr>
          <a:xfrm>
            <a:off x="5292080" y="3140968"/>
            <a:ext cx="3574056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Rettangolo con un angolo arrotondato 3">
            <a:extLst>
              <a:ext uri="{FF2B5EF4-FFF2-40B4-BE49-F238E27FC236}">
                <a16:creationId xmlns:a16="http://schemas.microsoft.com/office/drawing/2014/main" xmlns="" id="{43DD08EA-5F8D-49ED-89F9-04316855AA56}"/>
              </a:ext>
            </a:extLst>
          </p:cNvPr>
          <p:cNvSpPr/>
          <p:nvPr/>
        </p:nvSpPr>
        <p:spPr>
          <a:xfrm>
            <a:off x="1187624" y="188640"/>
            <a:ext cx="3816424" cy="1809773"/>
          </a:xfrm>
          <a:prstGeom prst="round1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8A988672-13A4-4955-BD86-7AD1EDC70C27}"/>
              </a:ext>
            </a:extLst>
          </p:cNvPr>
          <p:cNvSpPr txBox="1"/>
          <p:nvPr/>
        </p:nvSpPr>
        <p:spPr>
          <a:xfrm>
            <a:off x="1259632" y="188640"/>
            <a:ext cx="3528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MUOVERSI IN MODO</a:t>
            </a:r>
          </a:p>
          <a:p>
            <a:pPr algn="ctr"/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&amp; GREEN</a:t>
            </a:r>
          </a:p>
          <a:p>
            <a:pPr algn="ctr"/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CASTIGLIONE </a:t>
            </a:r>
          </a:p>
          <a:p>
            <a:pPr algn="ctr"/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PESCAIA. </a:t>
            </a:r>
            <a:endParaRPr lang="it-IT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RISULTATI UTILIZZAZIONE SERVIZIO ESTATE </a:t>
            </a:r>
            <a:r>
              <a:rPr lang="it-IT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</a:t>
            </a:r>
            <a:endParaRPr lang="it-IT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A40266C-6793-4820-9A7B-0B3E607DAF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0648"/>
            <a:ext cx="607079" cy="63667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012160" y="303039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>
                <a:solidFill>
                  <a:srgbClr val="00B0F0"/>
                </a:solidFill>
              </a:rPr>
              <a:t>TICKETING</a:t>
            </a:r>
          </a:p>
        </p:txBody>
      </p:sp>
      <p:pic>
        <p:nvPicPr>
          <p:cNvPr id="8" name="Immagine 27" descr="Tiemme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4368" y="332656"/>
            <a:ext cx="1079574" cy="3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tangolo con angoli in alto arrotondati 8">
            <a:extLst>
              <a:ext uri="{FF2B5EF4-FFF2-40B4-BE49-F238E27FC236}">
                <a16:creationId xmlns:a16="http://schemas.microsoft.com/office/drawing/2014/main" xmlns="" id="{0BD16A88-10BA-4F93-8965-8688C80A5A70}"/>
              </a:ext>
            </a:extLst>
          </p:cNvPr>
          <p:cNvSpPr/>
          <p:nvPr/>
        </p:nvSpPr>
        <p:spPr>
          <a:xfrm>
            <a:off x="5076056" y="1124744"/>
            <a:ext cx="3816424" cy="2016224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148064" y="1181070"/>
            <a:ext cx="37444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 smtClean="0">
                <a:solidFill>
                  <a:schemeClr val="bg1"/>
                </a:solidFill>
              </a:rPr>
              <a:t>Sulla flotta urbana di Castiglione della Pescaia è stato possibile acquistare il biglietto direttamente con la propria carta bancaria </a:t>
            </a:r>
            <a:r>
              <a:rPr lang="it-IT" sz="1400" dirty="0" err="1" smtClean="0">
                <a:solidFill>
                  <a:schemeClr val="bg1"/>
                </a:solidFill>
              </a:rPr>
              <a:t>contactless</a:t>
            </a:r>
            <a:r>
              <a:rPr lang="it-IT" sz="1400" dirty="0" smtClean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it-IT" sz="1400" dirty="0" smtClean="0">
                <a:solidFill>
                  <a:schemeClr val="bg1"/>
                </a:solidFill>
              </a:rPr>
              <a:t>Questo sistema, oltre agli innumerevoli vantaggi offerti agli utenti, ha permesso di </a:t>
            </a:r>
            <a:r>
              <a:rPr lang="it-IT" sz="1400" b="1" i="1" dirty="0" smtClean="0">
                <a:solidFill>
                  <a:schemeClr val="bg1"/>
                </a:solidFill>
              </a:rPr>
              <a:t>monitorare anche l’utilizzazione dei servizi in funzione dei giorni di e degli orari di utilizzazione dei servizi</a:t>
            </a:r>
            <a:endParaRPr lang="it-IT" sz="1400" b="1" i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15616" y="2204864"/>
            <a:ext cx="37444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i="1" dirty="0">
                <a:solidFill>
                  <a:srgbClr val="FF0000"/>
                </a:solidFill>
              </a:rPr>
              <a:t>IL SERVIZIO </a:t>
            </a:r>
            <a:r>
              <a:rPr lang="it-IT" sz="2000" b="1" i="1" dirty="0" err="1">
                <a:solidFill>
                  <a:srgbClr val="FF0000"/>
                </a:solidFill>
              </a:rPr>
              <a:t>DI</a:t>
            </a:r>
            <a:r>
              <a:rPr lang="it-IT" sz="2000" b="1" i="1" dirty="0">
                <a:solidFill>
                  <a:srgbClr val="FF0000"/>
                </a:solidFill>
              </a:rPr>
              <a:t> TPL </a:t>
            </a:r>
            <a:r>
              <a:rPr lang="it-IT" sz="2000" b="1" i="1" dirty="0" smtClean="0">
                <a:solidFill>
                  <a:srgbClr val="FF0000"/>
                </a:solidFill>
              </a:rPr>
              <a:t>HA PREVISTO L’ESERCIZIO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DI</a:t>
            </a:r>
            <a:r>
              <a:rPr lang="it-IT" sz="2000" b="1" i="1" dirty="0" smtClean="0">
                <a:solidFill>
                  <a:srgbClr val="FF0000"/>
                </a:solidFill>
              </a:rPr>
              <a:t> 3 LINEE URBANE CON UNA </a:t>
            </a:r>
            <a:r>
              <a:rPr lang="it-IT" sz="2000" b="1" i="1" dirty="0">
                <a:solidFill>
                  <a:srgbClr val="FF0000"/>
                </a:solidFill>
              </a:rPr>
              <a:t>DIFFERENZIAZIONE TRA IL </a:t>
            </a:r>
            <a:r>
              <a:rPr lang="it-IT" sz="2000" b="1" i="1" dirty="0" smtClean="0">
                <a:solidFill>
                  <a:srgbClr val="FF0000"/>
                </a:solidFill>
              </a:rPr>
              <a:t>PERIODO </a:t>
            </a:r>
            <a:r>
              <a:rPr lang="it-IT" sz="2000" b="1" i="1" dirty="0" err="1" smtClean="0">
                <a:solidFill>
                  <a:srgbClr val="FF0000"/>
                </a:solidFill>
              </a:rPr>
              <a:t>DI</a:t>
            </a:r>
            <a:r>
              <a:rPr lang="it-IT" sz="2000" b="1" i="1" dirty="0" smtClean="0">
                <a:solidFill>
                  <a:srgbClr val="FF0000"/>
                </a:solidFill>
              </a:rPr>
              <a:t> ESERCIZIO </a:t>
            </a:r>
            <a:r>
              <a:rPr lang="it-IT" sz="2000" b="1" i="1" dirty="0">
                <a:solidFill>
                  <a:srgbClr val="FF0000"/>
                </a:solidFill>
              </a:rPr>
              <a:t>DIURNO ED IL NOTTURNO</a:t>
            </a:r>
          </a:p>
        </p:txBody>
      </p:sp>
      <p:pic>
        <p:nvPicPr>
          <p:cNvPr id="13" name="Immagine 12" descr="linea_c1_con_fermate.jpg"/>
          <p:cNvPicPr>
            <a:picLocks noChangeAspect="1"/>
          </p:cNvPicPr>
          <p:nvPr/>
        </p:nvPicPr>
        <p:blipFill>
          <a:blip r:embed="rId6" cstate="print"/>
          <a:srcRect t="9430" r="1667" b="10416"/>
          <a:stretch>
            <a:fillRect/>
          </a:stretch>
        </p:blipFill>
        <p:spPr>
          <a:xfrm>
            <a:off x="1187624" y="4005064"/>
            <a:ext cx="4623337" cy="266429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076056" y="3429000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 DIURNO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084168" y="4437112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LINEA </a:t>
            </a:r>
            <a:r>
              <a:rPr lang="it-IT" sz="2400" b="1" dirty="0" smtClean="0"/>
              <a:t>C1 </a:t>
            </a:r>
            <a:r>
              <a:rPr lang="it-IT" sz="2400" b="1" dirty="0"/>
              <a:t>DIURNA ATTUALE. FERMATE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4" name="Grafico 3"/>
          <p:cNvGraphicFramePr/>
          <p:nvPr/>
        </p:nvGraphicFramePr>
        <p:xfrm>
          <a:off x="1475656" y="836712"/>
          <a:ext cx="7308304" cy="4365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CasellaDiTesto 4"/>
          <p:cNvSpPr txBox="1"/>
          <p:nvPr/>
        </p:nvSpPr>
        <p:spPr>
          <a:xfrm>
            <a:off x="1043608" y="548680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ANDAMENTO UTILILIZZAZIONE PER FASCIA ORARIA</a:t>
            </a:r>
            <a:endParaRPr lang="it-IT" sz="20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403648" y="5661248"/>
            <a:ext cx="22322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 C1</a:t>
            </a:r>
            <a:endParaRPr lang="it-IT" sz="3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linea_c5_con_fermate.jpg"/>
          <p:cNvPicPr>
            <a:picLocks noChangeAspect="1"/>
          </p:cNvPicPr>
          <p:nvPr/>
        </p:nvPicPr>
        <p:blipFill>
          <a:blip r:embed="rId4" cstate="print"/>
          <a:srcRect t="12291" r="790" b="11898"/>
          <a:stretch>
            <a:fillRect/>
          </a:stretch>
        </p:blipFill>
        <p:spPr>
          <a:xfrm>
            <a:off x="1187624" y="260648"/>
            <a:ext cx="5760640" cy="311207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372200" y="404664"/>
            <a:ext cx="26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 C5 </a:t>
            </a:r>
            <a:r>
              <a:rPr lang="it-IT" sz="20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DIURNA. </a:t>
            </a:r>
            <a:r>
              <a:rPr lang="it-IT" sz="20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FERMATE</a:t>
            </a:r>
          </a:p>
        </p:txBody>
      </p:sp>
      <p:sp>
        <p:nvSpPr>
          <p:cNvPr id="7" name="Rettangolo con un angolo arrotondato 6">
            <a:extLst>
              <a:ext uri="{FF2B5EF4-FFF2-40B4-BE49-F238E27FC236}">
                <a16:creationId xmlns:a16="http://schemas.microsoft.com/office/drawing/2014/main" xmlns="" id="{629D7125-B80D-4C3A-A6DF-2558220BE770}"/>
              </a:ext>
            </a:extLst>
          </p:cNvPr>
          <p:cNvSpPr/>
          <p:nvPr/>
        </p:nvSpPr>
        <p:spPr>
          <a:xfrm>
            <a:off x="1331640" y="3501008"/>
            <a:ext cx="5760640" cy="2808312"/>
          </a:xfrm>
          <a:prstGeom prst="round1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8" name="Grafico 7"/>
          <p:cNvGraphicFramePr/>
          <p:nvPr/>
        </p:nvGraphicFramePr>
        <p:xfrm>
          <a:off x="1475656" y="3573016"/>
          <a:ext cx="532859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Rettangolo 8"/>
          <p:cNvSpPr/>
          <p:nvPr/>
        </p:nvSpPr>
        <p:spPr>
          <a:xfrm>
            <a:off x="6444208" y="3429000"/>
            <a:ext cx="2538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ANDAMENTO UTILILIZZAZIONE PER FASCIA ORARIA</a:t>
            </a:r>
            <a:endParaRPr lang="it-IT" sz="16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5" name="Immagine 4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6" name="Rettangolo con un angolo arrotondato 6">
            <a:extLst>
              <a:ext uri="{FF2B5EF4-FFF2-40B4-BE49-F238E27FC236}">
                <a16:creationId xmlns:a16="http://schemas.microsoft.com/office/drawing/2014/main" xmlns="" id="{629D7125-B80D-4C3A-A6DF-2558220BE770}"/>
              </a:ext>
            </a:extLst>
          </p:cNvPr>
          <p:cNvSpPr/>
          <p:nvPr/>
        </p:nvSpPr>
        <p:spPr>
          <a:xfrm>
            <a:off x="1331640" y="692696"/>
            <a:ext cx="7416824" cy="4824536"/>
          </a:xfrm>
          <a:prstGeom prst="round1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7" name="Grafico 6"/>
          <p:cNvGraphicFramePr/>
          <p:nvPr/>
        </p:nvGraphicFramePr>
        <p:xfrm>
          <a:off x="1547664" y="764704"/>
          <a:ext cx="6768752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1115616" y="116632"/>
            <a:ext cx="2088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LINEA C4</a:t>
            </a:r>
            <a:endParaRPr lang="it-IT" sz="3000" b="1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con angoli in alto arrotondati 3">
            <a:extLst>
              <a:ext uri="{FF2B5EF4-FFF2-40B4-BE49-F238E27FC236}">
                <a16:creationId xmlns:a16="http://schemas.microsoft.com/office/drawing/2014/main" xmlns="" id="{8384BEBA-AE25-4843-B58C-C7D904466094}"/>
              </a:ext>
            </a:extLst>
          </p:cNvPr>
          <p:cNvSpPr/>
          <p:nvPr/>
        </p:nvSpPr>
        <p:spPr>
          <a:xfrm>
            <a:off x="1331640" y="1124744"/>
            <a:ext cx="7488832" cy="4896544"/>
          </a:xfrm>
          <a:prstGeom prst="round2Same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 C1 –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Rocchette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/Castiglione della Pescaia</a:t>
            </a:r>
          </a:p>
          <a:p>
            <a:pPr algn="ctr"/>
            <a:r>
              <a:rPr lang="it-IT" dirty="0" smtClean="0"/>
              <a:t>CONFERMA PERIODO UTILIZZO</a:t>
            </a:r>
          </a:p>
          <a:p>
            <a:pPr algn="ctr"/>
            <a:r>
              <a:rPr lang="it-IT" dirty="0" smtClean="0"/>
              <a:t>ESAME CORSE PER OTTIMIZZARNE L’USO</a:t>
            </a:r>
          </a:p>
          <a:p>
            <a:pPr algn="ctr"/>
            <a:endParaRPr lang="it-IT" dirty="0" smtClean="0"/>
          </a:p>
          <a:p>
            <a:pPr algn="ctr"/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 C5 – Collegamenti Capoluogo con bus elettrici</a:t>
            </a:r>
          </a:p>
          <a:p>
            <a:pPr algn="ctr"/>
            <a:r>
              <a:rPr lang="it-IT" dirty="0" smtClean="0"/>
              <a:t>REVISIONE PERCORSO CON AMPLIAMENTO POGGIO TRINCEE</a:t>
            </a:r>
          </a:p>
          <a:p>
            <a:pPr algn="ctr"/>
            <a:endParaRPr lang="it-IT" dirty="0" smtClean="0"/>
          </a:p>
          <a:p>
            <a:pPr algn="ctr"/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 C4 – Servizio notturno con bus elettrico</a:t>
            </a:r>
          </a:p>
          <a:p>
            <a:pPr algn="ctr"/>
            <a:r>
              <a:rPr lang="it-IT" dirty="0" smtClean="0"/>
              <a:t>CONFERMA SERVIZIO</a:t>
            </a:r>
          </a:p>
          <a:p>
            <a:pPr algn="ctr"/>
            <a:endParaRPr lang="it-IT" dirty="0" smtClean="0"/>
          </a:p>
          <a:p>
            <a:pPr algn="ctr"/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PUNTA ALA </a:t>
            </a:r>
          </a:p>
          <a:p>
            <a:pPr algn="ctr"/>
            <a:r>
              <a:rPr lang="it-IT" dirty="0" smtClean="0"/>
              <a:t>ISTITUZIONE COLLEGAMENTO SPERIMENTALE PORTO/GUALDO</a:t>
            </a:r>
          </a:p>
          <a:p>
            <a:pPr algn="ctr"/>
            <a:endParaRPr lang="it-IT" dirty="0" smtClean="0"/>
          </a:p>
          <a:p>
            <a:pPr algn="ctr"/>
            <a:r>
              <a:rPr lang="it-IT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Migliorare promozione dei servizi e coinvolgimento strutture di accoglienza, ristorazione e attività commerciali</a:t>
            </a:r>
            <a:endParaRPr lang="it-IT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547664" y="404664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i="1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PROPOSTE PER IL SERVIZIO ANNO 2020</a:t>
            </a:r>
            <a:endParaRPr lang="it-IT" sz="2800" b="1" i="1" dirty="0"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magine 8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10" name="Immagine 9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65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259632" y="787787"/>
            <a:ext cx="7632848" cy="555536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situazione e i numeri in Toscana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00" b="1" dirty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it-IT" sz="1600" dirty="0">
              <a:solidFill>
                <a:srgbClr val="000000"/>
              </a:solidFill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Dal primo marzo 2019, infatti, anche chi affitta a fini turistici un immobile, o una parte di esso, adibito a civile abitazione deve, entro 30 giorni dell’avventura locazione, darne comunicazione indicando una serie di dati tra cui il numero degli alloggiati.</a:t>
            </a:r>
            <a:endParaRPr kumimoji="0" lang="it-IT" sz="5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t-IT" sz="500" i="1" dirty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500" i="1" dirty="0" smtClean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  Sono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24.493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gli appartamenti per locazioni turistiche che si sono registrati sul portale della Regione Toscana </a:t>
            </a:r>
            <a:r>
              <a:rPr lang="it-IT" sz="1600" dirty="0" smtClean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con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114.723</a:t>
            </a:r>
            <a:r>
              <a:rPr lang="it-IT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it-IT" sz="1600" dirty="0" smtClean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posti letto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situazione e i numeri della Maremma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provincia di Grosseto è divisa in tre ambiti turistici: Maremma Nord, Maremma Sud e </a:t>
            </a:r>
            <a:r>
              <a:rPr kumimoji="0" lang="it-IT" sz="1400" b="0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Amiata</a:t>
            </a:r>
            <a:r>
              <a:rPr kumimoji="0" lang="it-IT" sz="1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che comprende anche il versante senese della montagna. </a:t>
            </a:r>
            <a:endParaRPr kumimoji="0" lang="it-IT" sz="5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500" i="1" dirty="0">
                <a:solidFill>
                  <a:srgbClr val="000000"/>
                </a:solidFill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it-IT" sz="14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Questi sono i numeri in dettaglio dei tre ambiti: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Maremma Nord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1.913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appartamenti con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9.564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posti letto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Maremma Sud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1.126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appartamenti con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5.396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posti letto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kumimoji="0" lang="it-IT" sz="16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Amiata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80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appartamenti con</a:t>
            </a:r>
            <a:r>
              <a:rPr kumimoji="0" lang="it-IT" sz="16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421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posti letti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Rounded MT Bold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La situazione e i numeri di Castiglione della Pescaia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      Sono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1.037</a:t>
            </a:r>
            <a:r>
              <a:rPr kumimoji="0" lang="it-IT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le comunicazioni registrate nel portale regionale, per un totale di </a:t>
            </a:r>
            <a:r>
              <a:rPr kumimoji="0" lang="it-IT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2.202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camere e </a:t>
            </a:r>
            <a:r>
              <a:rPr kumimoji="0" lang="it-IT" sz="24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5.060</a:t>
            </a:r>
            <a:r>
              <a:rPr kumimoji="0" lang="it-IT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Rounded MT Bold" pitchFamily="34" charset="0"/>
                <a:ea typeface="Times New Roman" pitchFamily="18" charset="0"/>
                <a:cs typeface="Arial" pitchFamily="34" charset="0"/>
              </a:rPr>
              <a:t>  posti letto</a:t>
            </a:r>
            <a:endParaRPr kumimoji="0" lang="it-IT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  <a:cs typeface="Arial" pitchFamily="34" charset="0"/>
            </a:endParaRPr>
          </a:p>
        </p:txBody>
      </p:sp>
      <p:sp>
        <p:nvSpPr>
          <p:cNvPr id="6" name="Pentagono 5"/>
          <p:cNvSpPr/>
          <p:nvPr/>
        </p:nvSpPr>
        <p:spPr>
          <a:xfrm>
            <a:off x="1187624" y="2132856"/>
            <a:ext cx="504056" cy="21602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logo castiglionesicu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207711"/>
            <a:ext cx="1800200" cy="484985"/>
          </a:xfrm>
          <a:prstGeom prst="rect">
            <a:avLst/>
          </a:prstGeom>
        </p:spPr>
      </p:pic>
      <p:pic>
        <p:nvPicPr>
          <p:cNvPr id="11" name="Immagine 10" descr="A2 Affitti sicuri castiglionesicur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5112" y="188640"/>
            <a:ext cx="5904000" cy="496870"/>
          </a:xfrm>
          <a:prstGeom prst="rect">
            <a:avLst/>
          </a:prstGeom>
        </p:spPr>
      </p:pic>
      <p:pic>
        <p:nvPicPr>
          <p:cNvPr id="8" name="Immagine 7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6381328"/>
            <a:ext cx="610285" cy="432000"/>
          </a:xfrm>
          <a:prstGeom prst="rect">
            <a:avLst/>
          </a:prstGeom>
        </p:spPr>
      </p:pic>
      <p:pic>
        <p:nvPicPr>
          <p:cNvPr id="9" name="Immagine 8" descr="G20s Castiglione 2019 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12" name="Immagine 11" descr="FATTO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2360" y="476672"/>
            <a:ext cx="692186" cy="710778"/>
          </a:xfrm>
          <a:prstGeom prst="rect">
            <a:avLst/>
          </a:prstGeom>
        </p:spPr>
      </p:pic>
      <p:sp>
        <p:nvSpPr>
          <p:cNvPr id="13" name="Pentagono 12"/>
          <p:cNvSpPr/>
          <p:nvPr/>
        </p:nvSpPr>
        <p:spPr>
          <a:xfrm>
            <a:off x="1187624" y="5589240"/>
            <a:ext cx="504056" cy="216024"/>
          </a:xfrm>
          <a:prstGeom prst="homePlat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43608" y="116632"/>
            <a:ext cx="7992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COSTRUIAMO IL PROGETTO “TURISMO 2020”</a:t>
            </a:r>
            <a:endParaRPr lang="it-IT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 descr="Ascoltare 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44182" y="654960"/>
            <a:ext cx="6716250" cy="1549904"/>
          </a:xfrm>
          <a:prstGeom prst="rect">
            <a:avLst/>
          </a:prstGeom>
        </p:spPr>
      </p:pic>
      <p:pic>
        <p:nvPicPr>
          <p:cNvPr id="6" name="Immagine 5" descr="Migliora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8479" y="3645072"/>
            <a:ext cx="2901913" cy="432000"/>
          </a:xfrm>
          <a:prstGeom prst="rect">
            <a:avLst/>
          </a:prstGeom>
        </p:spPr>
      </p:pic>
      <p:pic>
        <p:nvPicPr>
          <p:cNvPr id="7" name="Immagine 6" descr="Decide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34394" y="2708920"/>
            <a:ext cx="2205958" cy="432000"/>
          </a:xfrm>
          <a:prstGeom prst="rect">
            <a:avLst/>
          </a:prstGeom>
        </p:spPr>
      </p:pic>
      <p:pic>
        <p:nvPicPr>
          <p:cNvPr id="8" name="Immagine 7" descr="Ascolta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5736" y="2708968"/>
            <a:ext cx="2547000" cy="432000"/>
          </a:xfrm>
          <a:prstGeom prst="rect">
            <a:avLst/>
          </a:prstGeom>
        </p:spPr>
      </p:pic>
      <p:pic>
        <p:nvPicPr>
          <p:cNvPr id="9" name="Immagine 8" descr="Decider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79712" y="3645072"/>
            <a:ext cx="2205958" cy="432000"/>
          </a:xfrm>
          <a:prstGeom prst="rect">
            <a:avLst/>
          </a:prstGeom>
        </p:spPr>
      </p:pic>
      <p:pic>
        <p:nvPicPr>
          <p:cNvPr id="10" name="Immagine 9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88024" y="2420888"/>
            <a:ext cx="665615" cy="835347"/>
          </a:xfrm>
          <a:prstGeom prst="rect">
            <a:avLst/>
          </a:prstGeom>
        </p:spPr>
      </p:pic>
      <p:pic>
        <p:nvPicPr>
          <p:cNvPr id="11" name="Immagine 10" descr="imag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976" y="3385741"/>
            <a:ext cx="665615" cy="835347"/>
          </a:xfrm>
          <a:prstGeom prst="rect">
            <a:avLst/>
          </a:prstGeom>
        </p:spPr>
      </p:pic>
      <p:pic>
        <p:nvPicPr>
          <p:cNvPr id="12" name="Immagine 11" descr="T-697aa78be4b7adb4e076f393a264fa4f-230x26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5396" y="4293591"/>
            <a:ext cx="2108572" cy="2447777"/>
          </a:xfrm>
          <a:prstGeom prst="rect">
            <a:avLst/>
          </a:prstGeom>
        </p:spPr>
      </p:pic>
      <p:pic>
        <p:nvPicPr>
          <p:cNvPr id="14" name="Immagine 13" descr="logo-web-start-art.png"/>
          <p:cNvPicPr>
            <a:picLocks noChangeAspect="1"/>
          </p:cNvPicPr>
          <p:nvPr/>
        </p:nvPicPr>
        <p:blipFill>
          <a:blip r:embed="rId10" cstate="print"/>
          <a:srcRect l="15151" r="15152" b="39879"/>
          <a:stretch>
            <a:fillRect/>
          </a:stretch>
        </p:blipFill>
        <p:spPr>
          <a:xfrm>
            <a:off x="5580112" y="4653136"/>
            <a:ext cx="2079957" cy="15841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2267744" y="1110246"/>
          <a:ext cx="6552728" cy="1454658"/>
        </p:xfrm>
        <a:graphic>
          <a:graphicData uri="http://schemas.openxmlformats.org/drawingml/2006/table">
            <a:tbl>
              <a:tblPr/>
              <a:tblGrid>
                <a:gridCol w="306650"/>
                <a:gridCol w="945671"/>
                <a:gridCol w="657973"/>
                <a:gridCol w="657973"/>
                <a:gridCol w="657973"/>
                <a:gridCol w="657973"/>
                <a:gridCol w="657973"/>
                <a:gridCol w="657973"/>
                <a:gridCol w="776505"/>
                <a:gridCol w="576064"/>
              </a:tblGrid>
              <a:tr h="15046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200" b="1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ENTRATA</a:t>
                      </a:r>
                      <a:endParaRPr lang="it-IT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PUNTA ALA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CASA MORA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3 DEL PADULE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158 COLLACCHIE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6788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&lt; 50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102.962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58,10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233.216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54,80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224.348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58,58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202.120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70,70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latin typeface="Arial Narrow"/>
                          <a:ea typeface="Calibri"/>
                          <a:cs typeface="Times New Roman"/>
                        </a:rPr>
                        <a:t>51-70  Km/h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63.174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35,65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150.645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35,40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148.040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38,66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67.955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23,77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71-90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10.211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5,76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35.510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8.34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10.190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13.673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4,78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&gt; 91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879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0,50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6.205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1,46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381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0,10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2.136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0,75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177.226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425.576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382.959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285.884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2267744" y="2694422"/>
          <a:ext cx="6552728" cy="1454658"/>
        </p:xfrm>
        <a:graphic>
          <a:graphicData uri="http://schemas.openxmlformats.org/drawingml/2006/table">
            <a:tbl>
              <a:tblPr/>
              <a:tblGrid>
                <a:gridCol w="288032"/>
                <a:gridCol w="936104"/>
                <a:gridCol w="720080"/>
                <a:gridCol w="648072"/>
                <a:gridCol w="720080"/>
                <a:gridCol w="576064"/>
                <a:gridCol w="720080"/>
                <a:gridCol w="576064"/>
                <a:gridCol w="749936"/>
                <a:gridCol w="618216"/>
              </a:tblGrid>
              <a:tr h="150467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200" b="1" dirty="0">
                          <a:solidFill>
                            <a:srgbClr val="FF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USCITA</a:t>
                      </a:r>
                      <a:endParaRPr lang="it-IT" sz="2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PUNTA ALA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CASA MORA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3 DEL PADULE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 158 COLLACCHIE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36788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Veicoli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&lt; 50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110.866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59,37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119.570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30.43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148.678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41,42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121.877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48,28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51-70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69.695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37,32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215.460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64,84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196.013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54,61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114,219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45,24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71-90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5.887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3,15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47.483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12,09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13.775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3,84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15.185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6,01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Arial Narrow"/>
                          <a:ea typeface="Calibri"/>
                          <a:cs typeface="Times New Roman"/>
                        </a:rPr>
                        <a:t>&gt; 91  Km/h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293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0,16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10.364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2,64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456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0,13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Calibri"/>
                          <a:cs typeface="Times New Roman"/>
                        </a:rPr>
                        <a:t>1.178</a:t>
                      </a:r>
                      <a:endParaRPr lang="it-IT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0,47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186.741</a:t>
                      </a:r>
                      <a:endParaRPr lang="it-IT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393.227</a:t>
                      </a:r>
                      <a:endParaRPr lang="it-IT" sz="12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358.922</a:t>
                      </a:r>
                      <a:endParaRPr lang="it-IT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252.459</a:t>
                      </a:r>
                      <a:endParaRPr lang="it-IT" sz="1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26" marR="53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115616" y="6028546"/>
            <a:ext cx="331236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3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Rilevazioni:</a:t>
            </a:r>
            <a:r>
              <a:rPr kumimoji="0" lang="it-IT" sz="11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Punta Ala	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23/7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Casa Mora	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23/7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SP 3 Padule	</a:t>
            </a:r>
            <a:r>
              <a:rPr kumimoji="0" lang="it-IT" sz="1050" b="0" i="0" u="none" strike="noStrike" cap="none" normalizeH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24/7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	SP 158 </a:t>
            </a:r>
            <a:r>
              <a:rPr kumimoji="0" lang="it-IT" sz="105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Collacchie</a:t>
            </a:r>
            <a:r>
              <a:rPr lang="it-IT" sz="105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it-IT" sz="105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dal 24/7 al 13/10</a:t>
            </a:r>
            <a:endParaRPr kumimoji="0" lang="it-IT" sz="105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12998" y="765865"/>
            <a:ext cx="2622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Rilevatori di velocità</a:t>
            </a:r>
            <a:endParaRPr lang="it-IT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691680" y="4111574"/>
            <a:ext cx="1032975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PUNTA ALA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563888" y="4097019"/>
            <a:ext cx="1109022" cy="3400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CASA MORA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5364088" y="4111574"/>
            <a:ext cx="1442061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SP 3 DEL PADULE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260558" y="4111574"/>
            <a:ext cx="1631922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1400" b="1" dirty="0" smtClean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>SP 158 COLLACCHIE</a:t>
            </a:r>
            <a:endParaRPr lang="it-IT" sz="14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8" name="Immagine 17" descr="SP 158 Collacchie uscita 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4327" y="5229288"/>
            <a:ext cx="1040621" cy="792000"/>
          </a:xfrm>
          <a:prstGeom prst="rect">
            <a:avLst/>
          </a:prstGeom>
        </p:spPr>
      </p:pic>
      <p:pic>
        <p:nvPicPr>
          <p:cNvPr id="19" name="Immagine 18" descr="SP 158 Collacchie entrata O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24328" y="4473200"/>
            <a:ext cx="1026730" cy="7560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954564" y="3573016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1.191.349</a:t>
            </a:r>
            <a:endParaRPr lang="it-IT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954564" y="2031231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1.271.645</a:t>
            </a:r>
            <a:endParaRPr lang="it-IT" sz="24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22" name="Immagine 21" descr="SP 3 del Padule entrat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4437112"/>
            <a:ext cx="1050783" cy="792088"/>
          </a:xfrm>
          <a:prstGeom prst="rect">
            <a:avLst/>
          </a:prstGeom>
        </p:spPr>
      </p:pic>
      <p:pic>
        <p:nvPicPr>
          <p:cNvPr id="23" name="Immagine 22" descr="SP3 del Padule uscit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5207865"/>
            <a:ext cx="1080120" cy="813423"/>
          </a:xfrm>
          <a:prstGeom prst="rect">
            <a:avLst/>
          </a:prstGeom>
        </p:spPr>
      </p:pic>
      <p:pic>
        <p:nvPicPr>
          <p:cNvPr id="24" name="Immagine 23" descr="Casa Mora entrat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4437200"/>
            <a:ext cx="1078298" cy="792000"/>
          </a:xfrm>
          <a:prstGeom prst="rect">
            <a:avLst/>
          </a:prstGeom>
        </p:spPr>
      </p:pic>
      <p:pic>
        <p:nvPicPr>
          <p:cNvPr id="25" name="Immagine 24" descr="Casa Mora uscit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5229200"/>
            <a:ext cx="1080120" cy="847479"/>
          </a:xfrm>
          <a:prstGeom prst="rect">
            <a:avLst/>
          </a:prstGeom>
        </p:spPr>
      </p:pic>
      <p:pic>
        <p:nvPicPr>
          <p:cNvPr id="26" name="Immagine 25" descr="Punta Ala entrat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1680" y="4473200"/>
            <a:ext cx="1027117" cy="756000"/>
          </a:xfrm>
          <a:prstGeom prst="rect">
            <a:avLst/>
          </a:prstGeom>
        </p:spPr>
      </p:pic>
      <p:pic>
        <p:nvPicPr>
          <p:cNvPr id="27" name="Immagine 26" descr="Punta Ala uscit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91680" y="5229200"/>
            <a:ext cx="1028028" cy="792000"/>
          </a:xfrm>
          <a:prstGeom prst="rect">
            <a:avLst/>
          </a:prstGeom>
        </p:spPr>
      </p:pic>
      <p:pic>
        <p:nvPicPr>
          <p:cNvPr id="28" name="Immagine 27" descr="logo castiglionesicura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5616" y="207711"/>
            <a:ext cx="1800200" cy="484985"/>
          </a:xfrm>
          <a:prstGeom prst="rect">
            <a:avLst/>
          </a:prstGeom>
        </p:spPr>
      </p:pic>
      <p:pic>
        <p:nvPicPr>
          <p:cNvPr id="29" name="Immagine 28" descr="A1 castiglionesicura strada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987824" y="188639"/>
            <a:ext cx="6048000" cy="518911"/>
          </a:xfrm>
          <a:prstGeom prst="rect">
            <a:avLst/>
          </a:prstGeom>
        </p:spPr>
      </p:pic>
      <p:pic>
        <p:nvPicPr>
          <p:cNvPr id="30" name="Immagine 29" descr="FATTO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189422" y="476672"/>
            <a:ext cx="631050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2 plastic fre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232" y="120408"/>
            <a:ext cx="6193536" cy="2444496"/>
          </a:xfrm>
          <a:prstGeom prst="rect">
            <a:avLst/>
          </a:prstGeom>
        </p:spPr>
      </p:pic>
      <p:pic>
        <p:nvPicPr>
          <p:cNvPr id="5" name="Immagine 4" descr="FATTO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28257" y="908720"/>
            <a:ext cx="1164223" cy="1195494"/>
          </a:xfrm>
          <a:prstGeom prst="rect">
            <a:avLst/>
          </a:prstGeom>
        </p:spPr>
      </p:pic>
      <p:pic>
        <p:nvPicPr>
          <p:cNvPr id="7" name="Immagine 6" descr="Effett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47664" y="5708522"/>
            <a:ext cx="5231397" cy="888830"/>
          </a:xfrm>
          <a:prstGeom prst="rect">
            <a:avLst/>
          </a:prstGeom>
        </p:spPr>
      </p:pic>
      <p:pic>
        <p:nvPicPr>
          <p:cNvPr id="8" name="Immagine 7" descr="Ordinanz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3573016"/>
            <a:ext cx="3672408" cy="2172410"/>
          </a:xfrm>
          <a:prstGeom prst="rect">
            <a:avLst/>
          </a:prstGeom>
        </p:spPr>
      </p:pic>
      <p:pic>
        <p:nvPicPr>
          <p:cNvPr id="9" name="Immagine 8" descr="Ordin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35896" y="2492896"/>
            <a:ext cx="5267385" cy="2233520"/>
          </a:xfrm>
          <a:prstGeom prst="rect">
            <a:avLst/>
          </a:prstGeom>
        </p:spPr>
      </p:pic>
      <p:sp>
        <p:nvSpPr>
          <p:cNvPr id="10" name="Freccia circolare a sinistra 9"/>
          <p:cNvSpPr/>
          <p:nvPr/>
        </p:nvSpPr>
        <p:spPr>
          <a:xfrm>
            <a:off x="6804248" y="5805264"/>
            <a:ext cx="864096" cy="6480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casa rossa 2019 da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3573016"/>
            <a:ext cx="1661264" cy="2348880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2 eventi.jpg"/>
          <p:cNvPicPr>
            <a:picLocks noChangeAspect="1"/>
          </p:cNvPicPr>
          <p:nvPr/>
        </p:nvPicPr>
        <p:blipFill>
          <a:blip r:embed="rId5" cstate="print"/>
          <a:srcRect r="1079" b="51691"/>
          <a:stretch>
            <a:fillRect/>
          </a:stretch>
        </p:blipFill>
        <p:spPr>
          <a:xfrm>
            <a:off x="1331640" y="188640"/>
            <a:ext cx="6120680" cy="2232248"/>
          </a:xfrm>
          <a:prstGeom prst="rect">
            <a:avLst/>
          </a:prstGeom>
        </p:spPr>
      </p:pic>
      <p:pic>
        <p:nvPicPr>
          <p:cNvPr id="7" name="Immagine 6" descr="A2 eventi.jpg"/>
          <p:cNvPicPr>
            <a:picLocks noChangeAspect="1"/>
          </p:cNvPicPr>
          <p:nvPr/>
        </p:nvPicPr>
        <p:blipFill>
          <a:blip r:embed="rId5" cstate="print"/>
          <a:srcRect l="-178" t="74470"/>
          <a:stretch>
            <a:fillRect/>
          </a:stretch>
        </p:blipFill>
        <p:spPr>
          <a:xfrm>
            <a:off x="1331640" y="2425343"/>
            <a:ext cx="6408712" cy="1219681"/>
          </a:xfrm>
          <a:prstGeom prst="rect">
            <a:avLst/>
          </a:prstGeom>
        </p:spPr>
      </p:pic>
      <p:pic>
        <p:nvPicPr>
          <p:cNvPr id="6" name="Immagine 5" descr="orig_5d26ead51626b6.57647177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3789040"/>
            <a:ext cx="2105025" cy="2667000"/>
          </a:xfrm>
          <a:prstGeom prst="rect">
            <a:avLst/>
          </a:prstGeom>
        </p:spPr>
      </p:pic>
      <p:pic>
        <p:nvPicPr>
          <p:cNvPr id="10" name="Immagine 9" descr="locandina-paolo-belli-castiglione-della-pescai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32240" y="3501007"/>
            <a:ext cx="2040927" cy="2882633"/>
          </a:xfrm>
          <a:prstGeom prst="rect">
            <a:avLst/>
          </a:prstGeom>
        </p:spPr>
      </p:pic>
      <p:pic>
        <p:nvPicPr>
          <p:cNvPr id="12" name="Immagine 11" descr="62352168_2290777794314259_3062869675609161728_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3501008"/>
            <a:ext cx="1728192" cy="2498591"/>
          </a:xfrm>
          <a:prstGeom prst="rect">
            <a:avLst/>
          </a:prstGeom>
        </p:spPr>
      </p:pic>
      <p:pic>
        <p:nvPicPr>
          <p:cNvPr id="9" name="Immagine 8" descr="luglio-720x34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5589240"/>
            <a:ext cx="1851568" cy="874352"/>
          </a:xfrm>
          <a:prstGeom prst="rect">
            <a:avLst/>
          </a:prstGeom>
        </p:spPr>
      </p:pic>
      <p:pic>
        <p:nvPicPr>
          <p:cNvPr id="8" name="Immagine 7" descr="image.jpg"/>
          <p:cNvPicPr>
            <a:picLocks noChangeAspect="1"/>
          </p:cNvPicPr>
          <p:nvPr/>
        </p:nvPicPr>
        <p:blipFill>
          <a:blip r:embed="rId10" cstate="print"/>
          <a:srcRect t="21009" r="939" b="21009"/>
          <a:stretch>
            <a:fillRect/>
          </a:stretch>
        </p:blipFill>
        <p:spPr>
          <a:xfrm>
            <a:off x="5220072" y="5636676"/>
            <a:ext cx="1656184" cy="969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3 even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152" y="260648"/>
            <a:ext cx="6297168" cy="5980176"/>
          </a:xfrm>
          <a:prstGeom prst="rect">
            <a:avLst/>
          </a:prstGeom>
        </p:spPr>
      </p:pic>
      <p:pic>
        <p:nvPicPr>
          <p:cNvPr id="5" name="Immagine 4" descr="locandinaA3-ldt2018-4da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2320" y="260647"/>
            <a:ext cx="1515866" cy="2141621"/>
          </a:xfrm>
          <a:prstGeom prst="rect">
            <a:avLst/>
          </a:prstGeom>
        </p:spPr>
      </p:pic>
      <p:pic>
        <p:nvPicPr>
          <p:cNvPr id="6" name="Immagine 5" descr="locandina festa del cinema di mare 2019.jpg"/>
          <p:cNvPicPr>
            <a:picLocks noChangeAspect="1"/>
          </p:cNvPicPr>
          <p:nvPr/>
        </p:nvPicPr>
        <p:blipFill>
          <a:blip r:embed="rId6" cstate="print"/>
          <a:srcRect t="6766"/>
          <a:stretch>
            <a:fillRect/>
          </a:stretch>
        </p:blipFill>
        <p:spPr>
          <a:xfrm rot="985246">
            <a:off x="7130276" y="4119601"/>
            <a:ext cx="1668726" cy="1921023"/>
          </a:xfrm>
          <a:prstGeom prst="rect">
            <a:avLst/>
          </a:prstGeom>
        </p:spPr>
      </p:pic>
      <p:pic>
        <p:nvPicPr>
          <p:cNvPr id="8" name="Immagine 7" descr="locandina-Goy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255733">
            <a:off x="7412599" y="2060751"/>
            <a:ext cx="1512168" cy="2162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Dati giornate Spo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2462552"/>
            <a:ext cx="7668344" cy="3558736"/>
          </a:xfrm>
          <a:prstGeom prst="rect">
            <a:avLst/>
          </a:prstGeom>
        </p:spPr>
      </p:pic>
      <p:pic>
        <p:nvPicPr>
          <p:cNvPr id="5" name="Immagine 4" descr="A2 eventi.jpg"/>
          <p:cNvPicPr>
            <a:picLocks noChangeAspect="1"/>
          </p:cNvPicPr>
          <p:nvPr/>
        </p:nvPicPr>
        <p:blipFill>
          <a:blip r:embed="rId5" cstate="print"/>
          <a:srcRect r="53449" b="84416"/>
          <a:stretch>
            <a:fillRect/>
          </a:stretch>
        </p:blipFill>
        <p:spPr>
          <a:xfrm>
            <a:off x="1187624" y="188640"/>
            <a:ext cx="2448272" cy="612068"/>
          </a:xfrm>
          <a:prstGeom prst="rect">
            <a:avLst/>
          </a:prstGeom>
        </p:spPr>
      </p:pic>
      <p:pic>
        <p:nvPicPr>
          <p:cNvPr id="6" name="Immagine 5" descr="A2 eventi.jpg"/>
          <p:cNvPicPr>
            <a:picLocks noChangeAspect="1"/>
          </p:cNvPicPr>
          <p:nvPr/>
        </p:nvPicPr>
        <p:blipFill>
          <a:blip r:embed="rId5" cstate="print"/>
          <a:srcRect l="-178" t="48260" r="93" b="25248"/>
          <a:stretch>
            <a:fillRect/>
          </a:stretch>
        </p:blipFill>
        <p:spPr>
          <a:xfrm>
            <a:off x="1259632" y="980728"/>
            <a:ext cx="5760640" cy="1138731"/>
          </a:xfrm>
          <a:prstGeom prst="rect">
            <a:avLst/>
          </a:prstGeom>
        </p:spPr>
      </p:pic>
      <p:pic>
        <p:nvPicPr>
          <p:cNvPr id="7" name="Immagine 6" descr="image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888003">
            <a:off x="7167918" y="755768"/>
            <a:ext cx="1669109" cy="170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3 formazione informazio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88640"/>
            <a:ext cx="5832648" cy="2165106"/>
          </a:xfrm>
          <a:prstGeom prst="rect">
            <a:avLst/>
          </a:prstGeom>
        </p:spPr>
      </p:pic>
      <p:pic>
        <p:nvPicPr>
          <p:cNvPr id="5" name="Immagine 4" descr="20190307-patentino-cdp2-724x1024.jpg"/>
          <p:cNvPicPr>
            <a:picLocks noChangeAspect="1"/>
          </p:cNvPicPr>
          <p:nvPr/>
        </p:nvPicPr>
        <p:blipFill>
          <a:blip r:embed="rId5" cstate="print"/>
          <a:srcRect t="824"/>
          <a:stretch>
            <a:fillRect/>
          </a:stretch>
        </p:blipFill>
        <p:spPr>
          <a:xfrm>
            <a:off x="7296283" y="260648"/>
            <a:ext cx="1668205" cy="2340000"/>
          </a:xfrm>
          <a:prstGeom prst="rect">
            <a:avLst/>
          </a:prstGeom>
        </p:spPr>
      </p:pic>
      <p:pic>
        <p:nvPicPr>
          <p:cNvPr id="6" name="Immagine 5" descr="51236144_10211259484876383_2639653287707541504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2405239"/>
            <a:ext cx="2520280" cy="3328017"/>
          </a:xfrm>
          <a:prstGeom prst="rect">
            <a:avLst/>
          </a:prstGeom>
        </p:spPr>
      </p:pic>
      <p:pic>
        <p:nvPicPr>
          <p:cNvPr id="7" name="Immagine 6" descr="51948946_10211278185983899_7659027063684202496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4725144"/>
            <a:ext cx="3779912" cy="1945080"/>
          </a:xfrm>
          <a:prstGeom prst="rect">
            <a:avLst/>
          </a:prstGeom>
        </p:spPr>
      </p:pic>
      <p:pic>
        <p:nvPicPr>
          <p:cNvPr id="8" name="Immagine 7" descr="52976959_10211383185168813_2718092142290403328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16216" y="2996952"/>
            <a:ext cx="2301720" cy="3068960"/>
          </a:xfrm>
          <a:prstGeom prst="rect">
            <a:avLst/>
          </a:prstGeom>
        </p:spPr>
      </p:pic>
      <p:pic>
        <p:nvPicPr>
          <p:cNvPr id="9" name="Immagine 8" descr="52561413_10211347052945530_2429315295974785024_n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75856" y="2420888"/>
            <a:ext cx="3024336" cy="2268252"/>
          </a:xfrm>
          <a:prstGeom prst="rect">
            <a:avLst/>
          </a:prstGeom>
        </p:spPr>
      </p:pic>
      <p:pic>
        <p:nvPicPr>
          <p:cNvPr id="10" name="Immagine 9" descr="51712407_10211300442340294_5056840442146979840_n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699" y="4875536"/>
            <a:ext cx="2918133" cy="1699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A4 comple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1" y="116631"/>
            <a:ext cx="5753589" cy="5040561"/>
          </a:xfrm>
          <a:prstGeom prst="rect">
            <a:avLst/>
          </a:prstGeom>
        </p:spPr>
      </p:pic>
      <p:pic>
        <p:nvPicPr>
          <p:cNvPr id="5" name="Immagine 4" descr="66328101_1212599748910117_2089206138703708160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92280" y="1196752"/>
            <a:ext cx="1832316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Presenza media turist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9890" y="620688"/>
            <a:ext cx="3692150" cy="5652000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43478" y="97468"/>
            <a:ext cx="54727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PROGETTO “TURISMO 2020”</a:t>
            </a:r>
            <a:endParaRPr lang="it-IT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magine 8" descr="Turisti pro capite 2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2522" y="692696"/>
            <a:ext cx="3867950" cy="56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Settore economico prevalent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6728" y="513304"/>
            <a:ext cx="3929768" cy="5652000"/>
          </a:xfrm>
          <a:prstGeom prst="rect">
            <a:avLst/>
          </a:prstGeom>
        </p:spPr>
      </p:pic>
      <p:pic>
        <p:nvPicPr>
          <p:cNvPr id="5" name="Immagine 4" descr="Tasso crescita imprese 2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63710" y="548680"/>
            <a:ext cx="3884354" cy="565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1979712" y="332656"/>
          <a:ext cx="6480720" cy="1317733"/>
        </p:xfrm>
        <a:graphic>
          <a:graphicData uri="http://schemas.openxmlformats.org/drawingml/2006/table">
            <a:tbl>
              <a:tblPr/>
              <a:tblGrid>
                <a:gridCol w="784870"/>
                <a:gridCol w="1010367"/>
                <a:gridCol w="480711"/>
                <a:gridCol w="1090777"/>
                <a:gridCol w="495861"/>
                <a:gridCol w="825658"/>
                <a:gridCol w="928380"/>
                <a:gridCol w="864096"/>
              </a:tblGrid>
              <a:tr h="225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ARRIVI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3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866.980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831.873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334.257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497.616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35.107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266.535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253.884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99.077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154.807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12.651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1.133.515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-8,28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1.085.757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-10,74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433.334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652.423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47.758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7170" name="Rectangle 2"/>
          <p:cNvSpPr>
            <a:spLocks noChangeArrowheads="1"/>
          </p:cNvSpPr>
          <p:nvPr/>
        </p:nvSpPr>
        <p:spPr bwMode="auto">
          <a:xfrm rot="16200000">
            <a:off x="369114" y="1295182"/>
            <a:ext cx="20162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PROVINCIA</a:t>
            </a:r>
            <a:endParaRPr kumimoji="0" lang="it-IT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1907704" y="1700808"/>
          <a:ext cx="6552728" cy="1492738"/>
        </p:xfrm>
        <a:graphic>
          <a:graphicData uri="http://schemas.openxmlformats.org/drawingml/2006/table">
            <a:tbl>
              <a:tblPr/>
              <a:tblGrid>
                <a:gridCol w="864096"/>
                <a:gridCol w="1008112"/>
                <a:gridCol w="504056"/>
                <a:gridCol w="1080120"/>
                <a:gridCol w="504056"/>
                <a:gridCol w="864096"/>
                <a:gridCol w="936104"/>
                <a:gridCol w="792088"/>
              </a:tblGrid>
              <a:tr h="225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PRESENZE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4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2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4.389.034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4.069.643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1.075.960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2.993.683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319.391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1.519.451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1.421.924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409.612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1.012.312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97.527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5.908.485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+1,53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5.495.567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-5,64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1.485.572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4.005.995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416.918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1691680" y="3307954"/>
          <a:ext cx="6768752" cy="3002234"/>
        </p:xfrm>
        <a:graphic>
          <a:graphicData uri="http://schemas.openxmlformats.org/drawingml/2006/table">
            <a:tbl>
              <a:tblPr/>
              <a:tblGrid>
                <a:gridCol w="2808312"/>
                <a:gridCol w="936104"/>
                <a:gridCol w="648072"/>
                <a:gridCol w="792088"/>
                <a:gridCol w="936104"/>
                <a:gridCol w="648072"/>
              </a:tblGrid>
              <a:tr h="3710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100" b="1" dirty="0" smtClean="0">
                          <a:solidFill>
                            <a:srgbClr val="984806"/>
                          </a:solidFill>
                          <a:latin typeface="Calibri"/>
                          <a:ea typeface="Calibri"/>
                          <a:cs typeface="Times New Roman"/>
                        </a:rPr>
                        <a:t>           PRESENZE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8553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Valori ass.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Valori ass.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i="1">
                          <a:latin typeface="Calibri"/>
                          <a:ea typeface="Calibri"/>
                          <a:cs typeface="Times New Roman"/>
                        </a:rPr>
                        <a:t>Valori ass.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7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CASTIGLIONE DELLA PESCAIA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1.426.753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+4,78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116.400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1.543.153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+13,33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FOLLONICA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499.553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-15,64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113.276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612.829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+3,48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GAVORRANO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73.031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-3,46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8.977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82.008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-2,82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MASSA MARITTIMA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149.004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-23,41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4.087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153.091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-21,31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MONTEROTONDO MARITTIMO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12.549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+5,22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145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12.694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+9,47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MONTIERI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9.009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+12,16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1.258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10.267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+27,83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ROCCASTRADA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26.264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-39,19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5.838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32.102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-25,67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5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SCARLINO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291.805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+6,86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12.902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latin typeface="Calibri"/>
                          <a:ea typeface="Calibri"/>
                          <a:cs typeface="Times New Roman"/>
                        </a:rPr>
                        <a:t>304.707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+11,58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AMBITO MAREMMA TOSCANA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2.487.968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262.883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0070C0"/>
                          </a:solidFill>
                          <a:latin typeface="Calibri"/>
                          <a:ea typeface="Calibri"/>
                          <a:cs typeface="Times New Roman"/>
                        </a:rPr>
                        <a:t>2.750.851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4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latin typeface="Calibri"/>
                          <a:ea typeface="Calibri"/>
                          <a:cs typeface="Times New Roman"/>
                        </a:rPr>
                        <a:t>PROVINCIA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5.495.567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-5,64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416.918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Times New Roman"/>
                        </a:rPr>
                        <a:t>5.908.485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i="1" dirty="0">
                          <a:solidFill>
                            <a:srgbClr val="297529"/>
                          </a:solidFill>
                          <a:latin typeface="Calibri"/>
                          <a:ea typeface="Calibri"/>
                          <a:cs typeface="Times New Roman"/>
                        </a:rPr>
                        <a:t>+1,53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501" marR="6050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Immagin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471643" y="4656220"/>
            <a:ext cx="3636268" cy="317732"/>
          </a:xfrm>
          <a:prstGeom prst="rect">
            <a:avLst/>
          </a:prstGeom>
          <a:noFill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Locandina Il Turismo delle Idee 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8172000" cy="1554864"/>
          </a:xfrm>
          <a:prstGeom prst="rect">
            <a:avLst/>
          </a:prstGeom>
        </p:spPr>
      </p:pic>
      <p:pic>
        <p:nvPicPr>
          <p:cNvPr id="5" name="Immagine 4" descr="Locandina Il Turismo delle Idee program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234050"/>
            <a:ext cx="8172000" cy="5651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2195736" y="476672"/>
          <a:ext cx="6264696" cy="1317733"/>
        </p:xfrm>
        <a:graphic>
          <a:graphicData uri="http://schemas.openxmlformats.org/drawingml/2006/table">
            <a:tbl>
              <a:tblPr/>
              <a:tblGrid>
                <a:gridCol w="784870"/>
                <a:gridCol w="1010367"/>
                <a:gridCol w="653035"/>
                <a:gridCol w="1080120"/>
                <a:gridCol w="432048"/>
                <a:gridCol w="727804"/>
                <a:gridCol w="856372"/>
                <a:gridCol w="720080"/>
              </a:tblGrid>
              <a:tr h="2251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ARRIVI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38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152.743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143.980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41.706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102.274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8.763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71.098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68.283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18.790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49.493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2.815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1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222.841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-1,14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212.263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-6,25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60.496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151.767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11.578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29" marR="629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115616" y="116632"/>
            <a:ext cx="31318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CASTIGLIONE DELLA PESCAIA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2220417" y="1988840"/>
          <a:ext cx="6312023" cy="1348722"/>
        </p:xfrm>
        <a:graphic>
          <a:graphicData uri="http://schemas.openxmlformats.org/drawingml/2006/table">
            <a:tbl>
              <a:tblPr/>
              <a:tblGrid>
                <a:gridCol w="785321"/>
                <a:gridCol w="1010947"/>
                <a:gridCol w="600594"/>
                <a:gridCol w="1091403"/>
                <a:gridCol w="496145"/>
                <a:gridCol w="741594"/>
                <a:gridCol w="820884"/>
                <a:gridCol w="765135"/>
              </a:tblGrid>
              <a:tr h="2252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PRESENZE</a:t>
                      </a:r>
                      <a:endParaRPr lang="it-IT" sz="1600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54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senza affitti brevi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+/- 2018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ALBER.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EXTRA AL.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AFFITTI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 i="1"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ITALIANI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1.026.901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936.195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178.859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757.336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90.706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25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STRANIERI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516.252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490.558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97.380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393.176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25.694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5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000" b="1">
                          <a:latin typeface="Calibri"/>
                          <a:ea typeface="Calibri"/>
                          <a:cs typeface="Times New Roman"/>
                        </a:rPr>
                        <a:t>TOTALI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1.543.153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+13,33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Calibri"/>
                          <a:ea typeface="Calibri"/>
                          <a:cs typeface="Times New Roman"/>
                        </a:rPr>
                        <a:t>1.426.753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+4,78</a:t>
                      </a:r>
                      <a:endParaRPr lang="it-IT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276.239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1.150.514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Calibri"/>
                          <a:ea typeface="Calibri"/>
                          <a:cs typeface="Times New Roman"/>
                        </a:rPr>
                        <a:t>116.400</a:t>
                      </a:r>
                      <a:endParaRPr lang="it-IT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2966" marR="62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</a:tbl>
          </a:graphicData>
        </a:graphic>
      </p:graphicFrame>
      <p:sp>
        <p:nvSpPr>
          <p:cNvPr id="9" name="Rettangolo 8"/>
          <p:cNvSpPr/>
          <p:nvPr/>
        </p:nvSpPr>
        <p:spPr>
          <a:xfrm>
            <a:off x="4795929" y="3429000"/>
            <a:ext cx="114422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PRESENZE</a:t>
            </a:r>
            <a:endParaRPr lang="it-IT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353839" y="3429000"/>
            <a:ext cx="841897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>ARRIVI</a:t>
            </a:r>
            <a:endParaRPr lang="it-IT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/>
        </p:nvGraphicFramePr>
        <p:xfrm>
          <a:off x="2699792" y="5013176"/>
          <a:ext cx="6096000" cy="1226820"/>
        </p:xfrm>
        <a:graphic>
          <a:graphicData uri="http://schemas.openxmlformats.org/drawingml/2006/table">
            <a:tbl>
              <a:tblPr/>
              <a:tblGrid>
                <a:gridCol w="3395983"/>
                <a:gridCol w="1340237"/>
                <a:gridCol w="1359780"/>
              </a:tblGrid>
              <a:tr h="2435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 Narrow"/>
                          <a:ea typeface="Calibri"/>
                          <a:cs typeface="Tahoma"/>
                        </a:rPr>
                        <a:t>Tipologia di strutture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 Narrow"/>
                          <a:ea typeface="Calibri"/>
                          <a:cs typeface="Tahoma"/>
                        </a:rPr>
                        <a:t>2018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70C0"/>
                          </a:solidFill>
                          <a:latin typeface="Arial Narrow"/>
                          <a:ea typeface="Calibri"/>
                          <a:cs typeface="Tahoma"/>
                        </a:rPr>
                        <a:t>2019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3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>
                          <a:latin typeface="Arial Narrow"/>
                          <a:ea typeface="Calibri"/>
                          <a:cs typeface="Tahoma"/>
                        </a:rPr>
                        <a:t>Strutture ricettive alberghiere ed extra alberghiere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rgbClr val="7030A0"/>
                          </a:solidFill>
                          <a:latin typeface="Arial Narrow"/>
                          <a:ea typeface="Calibri"/>
                          <a:cs typeface="Tahoma"/>
                        </a:rPr>
                        <a:t>719.263,20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/>
                          <a:ea typeface="Calibri"/>
                          <a:cs typeface="Tahoma"/>
                        </a:rPr>
                        <a:t>761.647,20</a:t>
                      </a:r>
                      <a:endParaRPr lang="it-IT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8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Arial Narrow"/>
                          <a:ea typeface="Calibri"/>
                          <a:cs typeface="Tahoma"/>
                        </a:rPr>
                        <a:t>Affitti brevi 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solidFill>
                            <a:srgbClr val="7030A0"/>
                          </a:solidFill>
                          <a:latin typeface="Arial Narrow"/>
                          <a:ea typeface="Calibri"/>
                          <a:cs typeface="Tahoma"/>
                        </a:rPr>
                        <a:t>41.023,50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/>
                          <a:ea typeface="Calibri"/>
                          <a:cs typeface="Tahoma"/>
                        </a:rPr>
                        <a:t>39.403,07</a:t>
                      </a:r>
                      <a:endParaRPr lang="it-IT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18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300" b="1" dirty="0">
                          <a:latin typeface="Arial Narrow"/>
                          <a:ea typeface="Calibri"/>
                          <a:cs typeface="Tahoma"/>
                        </a:rPr>
                        <a:t>TOTALI</a:t>
                      </a:r>
                      <a:endParaRPr lang="it-IT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7030A0"/>
                          </a:solidFill>
                          <a:latin typeface="Arial Narrow"/>
                          <a:ea typeface="Calibri"/>
                          <a:cs typeface="Tahoma"/>
                        </a:rPr>
                        <a:t>760.286,70</a:t>
                      </a:r>
                      <a:endParaRPr lang="it-IT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/>
                          <a:ea typeface="Calibri"/>
                          <a:cs typeface="Tahoma"/>
                        </a:rPr>
                        <a:t>801.050,27</a:t>
                      </a:r>
                      <a:endParaRPr lang="it-IT" sz="1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84" marR="680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CasellaDiTesto 12"/>
          <p:cNvSpPr txBox="1"/>
          <p:nvPr/>
        </p:nvSpPr>
        <p:spPr>
          <a:xfrm>
            <a:off x="966625" y="5662989"/>
            <a:ext cx="1733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IMPOSTA </a:t>
            </a: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</a:t>
            </a:r>
            <a:endParaRPr lang="it-IT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SOGGIORNO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4" name="Grafico 13"/>
          <p:cNvGraphicFramePr/>
          <p:nvPr/>
        </p:nvGraphicFramePr>
        <p:xfrm>
          <a:off x="2195736" y="3429000"/>
          <a:ext cx="2304256" cy="137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Grafico 14"/>
          <p:cNvGraphicFramePr/>
          <p:nvPr/>
        </p:nvGraphicFramePr>
        <p:xfrm>
          <a:off x="5868144" y="3429000"/>
          <a:ext cx="2304256" cy="136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Produzione rifiuti comuni Gr 2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96200"/>
            <a:ext cx="6193536" cy="59131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043478" y="44624"/>
            <a:ext cx="3384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 RIFIUTI 2018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43608" y="2132856"/>
            <a:ext cx="18722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RUI (t)</a:t>
            </a:r>
          </a:p>
          <a:p>
            <a:r>
              <a:rPr lang="it-IT" smtClean="0"/>
              <a:t>      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7.695</a:t>
            </a:r>
            <a:r>
              <a:rPr lang="it-IT" dirty="0" smtClean="0"/>
              <a:t> </a:t>
            </a:r>
          </a:p>
          <a:p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D. (t)</a:t>
            </a:r>
          </a:p>
          <a:p>
            <a:r>
              <a:rPr lang="it-IT" dirty="0" smtClean="0"/>
              <a:t>      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3.673</a:t>
            </a:r>
            <a:r>
              <a:rPr lang="it-IT" dirty="0" smtClean="0"/>
              <a:t> </a:t>
            </a:r>
          </a:p>
          <a:p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Tot. R.U. (t) </a:t>
            </a:r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11.367</a:t>
            </a:r>
          </a:p>
          <a:p>
            <a:r>
              <a:rPr lang="it-IT" sz="20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%RD</a:t>
            </a:r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32,31%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2009_07_14_12_41_44.jpg"/>
          <p:cNvPicPr>
            <a:picLocks noChangeAspect="1"/>
          </p:cNvPicPr>
          <p:nvPr/>
        </p:nvPicPr>
        <p:blipFill>
          <a:blip r:embed="rId5" cstate="print"/>
          <a:srcRect t="14242" b="14546"/>
          <a:stretch>
            <a:fillRect/>
          </a:stretch>
        </p:blipFill>
        <p:spPr>
          <a:xfrm>
            <a:off x="1187624" y="404664"/>
            <a:ext cx="1155204" cy="822636"/>
          </a:xfrm>
          <a:prstGeom prst="rect">
            <a:avLst/>
          </a:prstGeom>
        </p:spPr>
      </p:pic>
      <p:pic>
        <p:nvPicPr>
          <p:cNvPr id="8" name="Immagine 7" descr="images.jpg"/>
          <p:cNvPicPr>
            <a:picLocks noChangeAspect="1"/>
          </p:cNvPicPr>
          <p:nvPr/>
        </p:nvPicPr>
        <p:blipFill>
          <a:blip r:embed="rId6" cstate="print"/>
          <a:srcRect t="11135" b="16488"/>
          <a:stretch>
            <a:fillRect/>
          </a:stretch>
        </p:blipFill>
        <p:spPr>
          <a:xfrm>
            <a:off x="1035820" y="5633941"/>
            <a:ext cx="1519956" cy="6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43608" y="116632"/>
            <a:ext cx="79928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COSTRUIAMO IL PROGETTO “TURISMO 2020”</a:t>
            </a:r>
            <a:endParaRPr lang="it-IT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31640" y="620688"/>
            <a:ext cx="748883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Azioni di promozione Turistica (Piano di Ambito):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Partecipazione Piano Operativo Ambito </a:t>
            </a:r>
            <a:r>
              <a:rPr lang="it-IT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(definizione lunedì 25 ore 15.00)</a:t>
            </a:r>
          </a:p>
          <a:p>
            <a:r>
              <a:rPr lang="it-IT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#Castiglione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sicura (Mobilità e viabilità):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Conferma progetto mobilità con Tiemme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Attuazione, in forma sperimentale, collegamenti urbani Punta Ala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Rifacimento segnaletica verticale e orizzontale</a:t>
            </a:r>
          </a:p>
          <a:p>
            <a:r>
              <a:rPr lang="it-IT" sz="1000" dirty="0" smtClean="0"/>
              <a:t> </a:t>
            </a:r>
          </a:p>
          <a:p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#Castiglione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eventi: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Conferma dei progetti eventi culturali, accoglienza, e natalizi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Giornate Europee dello Sport (11 Aprile-21 Giugno)</a:t>
            </a:r>
          </a:p>
          <a:p>
            <a:r>
              <a:rPr lang="it-IT" sz="1000" dirty="0" smtClean="0"/>
              <a:t> </a:t>
            </a:r>
            <a:endParaRPr lang="it-IT" dirty="0" smtClean="0"/>
          </a:p>
          <a:p>
            <a:r>
              <a:rPr lang="it-IT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Brand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territorio: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Contratto affidato per 3 anni </a:t>
            </a:r>
            <a:r>
              <a:rPr lang="it-IT" sz="1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(definizione giovedì 28 ore 15.00)</a:t>
            </a:r>
          </a:p>
          <a:p>
            <a:r>
              <a:rPr lang="it-IT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1000" dirty="0" smtClean="0"/>
          </a:p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Formazione e informazione operatori del turismo: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Potenziamento attività formativa “Patentino dell’ospitalità”</a:t>
            </a:r>
          </a:p>
          <a:p>
            <a:r>
              <a:rPr lang="it-IT" sz="1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1000" dirty="0" smtClean="0"/>
          </a:p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Interventi strutturali: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Riqualificazione Via Roma</a:t>
            </a:r>
          </a:p>
          <a:p>
            <a:r>
              <a:rPr lang="it-IT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Ciclovia</a:t>
            </a:r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Tirrenica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Riequilibrio e </a:t>
            </a:r>
            <a:r>
              <a:rPr lang="it-IT" sz="16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ripascimento</a:t>
            </a:r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arenile Castiglione della Pescaia </a:t>
            </a:r>
            <a:r>
              <a:rPr lang="it-IT" sz="14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 fasi)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Recupero e riequilibrio arenile Punta Ala</a:t>
            </a:r>
          </a:p>
          <a:p>
            <a:r>
              <a:rPr lang="it-IT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Sistemazione fondi stradali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Ascoltare decidere migliorare 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9684" y="332656"/>
            <a:ext cx="7592795" cy="5179517"/>
          </a:xfrm>
          <a:prstGeom prst="rect">
            <a:avLst/>
          </a:prstGeom>
        </p:spPr>
      </p:pic>
      <p:pic>
        <p:nvPicPr>
          <p:cNvPr id="6" name="Immagine 5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764704"/>
            <a:ext cx="661142" cy="468000"/>
          </a:xfrm>
          <a:prstGeom prst="rect">
            <a:avLst/>
          </a:prstGeom>
        </p:spPr>
      </p:pic>
      <p:pic>
        <p:nvPicPr>
          <p:cNvPr id="7" name="Immagine 6" descr="G20s Castiglione 2019 logo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69629" y="764704"/>
            <a:ext cx="906827" cy="4320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995936" y="5445224"/>
            <a:ext cx="2650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 smtClean="0">
                <a:solidFill>
                  <a:srgbClr val="0070C0"/>
                </a:solidFill>
                <a:latin typeface="Apple Chancery" pitchFamily="66" charset="0"/>
              </a:rPr>
              <a:t>Grazie</a:t>
            </a:r>
            <a:endParaRPr lang="it-IT" sz="7200" dirty="0">
              <a:solidFill>
                <a:srgbClr val="0070C0"/>
              </a:solidFill>
              <a:latin typeface="Apple Chancery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G20s Castiglione 2019 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521" y="44624"/>
            <a:ext cx="1360239" cy="648000"/>
          </a:xfrm>
          <a:prstGeom prst="rect">
            <a:avLst/>
          </a:prstGeom>
        </p:spPr>
      </p:pic>
      <p:pic>
        <p:nvPicPr>
          <p:cNvPr id="3" name="Immagine 2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31338" y="6345376"/>
            <a:ext cx="661142" cy="46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15877" y="390436"/>
            <a:ext cx="76646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3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……un</a:t>
            </a:r>
            <a:r>
              <a:rPr lang="it-IT" sz="23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successo per CASTIGLIONE DELLA PESCAIA</a:t>
            </a:r>
            <a:endParaRPr lang="it-IT" sz="2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magine 6" descr="1280px-TGR_logo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052736"/>
            <a:ext cx="1418003" cy="720080"/>
          </a:xfrm>
          <a:prstGeom prst="rect">
            <a:avLst/>
          </a:prstGeom>
        </p:spPr>
      </p:pic>
      <p:pic>
        <p:nvPicPr>
          <p:cNvPr id="8" name="Immagine 7" descr="ANSA Tposca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2708920"/>
            <a:ext cx="2995144" cy="504364"/>
          </a:xfrm>
          <a:prstGeom prst="rect">
            <a:avLst/>
          </a:prstGeom>
        </p:spPr>
      </p:pic>
      <p:pic>
        <p:nvPicPr>
          <p:cNvPr id="9" name="Immagine 8" descr="ANSA Viagg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5093" y="3382265"/>
            <a:ext cx="2586827" cy="453956"/>
          </a:xfrm>
          <a:prstGeom prst="rect">
            <a:avLst/>
          </a:prstGeom>
        </p:spPr>
      </p:pic>
      <p:pic>
        <p:nvPicPr>
          <p:cNvPr id="10" name="Immagine 9" descr="Articolo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10321" y="3429000"/>
            <a:ext cx="3288063" cy="1008112"/>
          </a:xfrm>
          <a:prstGeom prst="rect">
            <a:avLst/>
          </a:prstGeom>
        </p:spPr>
      </p:pic>
      <p:pic>
        <p:nvPicPr>
          <p:cNvPr id="11" name="Immagine 10" descr="Articolo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58708" y="4653136"/>
            <a:ext cx="3777788" cy="432048"/>
          </a:xfrm>
          <a:prstGeom prst="rect">
            <a:avLst/>
          </a:prstGeom>
        </p:spPr>
      </p:pic>
      <p:pic>
        <p:nvPicPr>
          <p:cNvPr id="12" name="Immagine 11" descr="Articolo 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75656" y="4077072"/>
            <a:ext cx="3717584" cy="864554"/>
          </a:xfrm>
          <a:prstGeom prst="rect">
            <a:avLst/>
          </a:prstGeom>
        </p:spPr>
      </p:pic>
      <p:pic>
        <p:nvPicPr>
          <p:cNvPr id="13" name="Immagine 12" descr="Corriere Venet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47664" y="6021288"/>
            <a:ext cx="2179224" cy="253312"/>
          </a:xfrm>
          <a:prstGeom prst="rect">
            <a:avLst/>
          </a:prstGeom>
        </p:spPr>
      </p:pic>
      <p:pic>
        <p:nvPicPr>
          <p:cNvPr id="14" name="Immagine 13" descr="Giornale di Sicilia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55976" y="5517232"/>
            <a:ext cx="2016224" cy="313565"/>
          </a:xfrm>
          <a:prstGeom prst="rect">
            <a:avLst/>
          </a:prstGeom>
        </p:spPr>
      </p:pic>
      <p:pic>
        <p:nvPicPr>
          <p:cNvPr id="15" name="Immagine 14" descr="Grosseto Notizie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07135" y="5085184"/>
            <a:ext cx="1236977" cy="740635"/>
          </a:xfrm>
          <a:prstGeom prst="rect">
            <a:avLst/>
          </a:prstGeom>
        </p:spPr>
      </p:pic>
      <p:pic>
        <p:nvPicPr>
          <p:cNvPr id="16" name="Immagine 15" descr="GV viaggi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980728"/>
            <a:ext cx="1275944" cy="755656"/>
          </a:xfrm>
          <a:prstGeom prst="rect">
            <a:avLst/>
          </a:prstGeom>
        </p:spPr>
      </p:pic>
      <p:pic>
        <p:nvPicPr>
          <p:cNvPr id="17" name="Immagine 16" descr="Il Giunco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85939" y="3356992"/>
            <a:ext cx="1766181" cy="504056"/>
          </a:xfrm>
          <a:prstGeom prst="rect">
            <a:avLst/>
          </a:prstGeom>
        </p:spPr>
      </p:pic>
      <p:pic>
        <p:nvPicPr>
          <p:cNvPr id="18" name="Immagine 17" descr="Il golfo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88224" y="5085184"/>
            <a:ext cx="1854345" cy="636254"/>
          </a:xfrm>
          <a:prstGeom prst="rect">
            <a:avLst/>
          </a:prstGeom>
        </p:spPr>
      </p:pic>
      <p:pic>
        <p:nvPicPr>
          <p:cNvPr id="19" name="Immagine 18" descr="Il Mattino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444208" y="5877272"/>
            <a:ext cx="1902948" cy="372661"/>
          </a:xfrm>
          <a:prstGeom prst="rect">
            <a:avLst/>
          </a:prstGeom>
        </p:spPr>
      </p:pic>
      <p:pic>
        <p:nvPicPr>
          <p:cNvPr id="20" name="Immagine 19" descr="Il messaggero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139952" y="6021288"/>
            <a:ext cx="2091293" cy="432048"/>
          </a:xfrm>
          <a:prstGeom prst="rect">
            <a:avLst/>
          </a:prstGeom>
        </p:spPr>
      </p:pic>
      <p:pic>
        <p:nvPicPr>
          <p:cNvPr id="21" name="Immagine 20" descr="Il Tirren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627784" y="5301208"/>
            <a:ext cx="1468416" cy="327374"/>
          </a:xfrm>
          <a:prstGeom prst="rect">
            <a:avLst/>
          </a:prstGeom>
        </p:spPr>
      </p:pic>
      <p:pic>
        <p:nvPicPr>
          <p:cNvPr id="22" name="Immagine 21" descr="images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812360" y="1916832"/>
            <a:ext cx="947010" cy="947010"/>
          </a:xfrm>
          <a:prstGeom prst="rect">
            <a:avLst/>
          </a:prstGeom>
        </p:spPr>
      </p:pic>
      <p:pic>
        <p:nvPicPr>
          <p:cNvPr id="23" name="Immagine 22" descr="Logo_Il_Sole_24_Ore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331640" y="2708920"/>
            <a:ext cx="1615149" cy="504056"/>
          </a:xfrm>
          <a:prstGeom prst="rect">
            <a:avLst/>
          </a:prstGeom>
        </p:spPr>
      </p:pic>
      <p:pic>
        <p:nvPicPr>
          <p:cNvPr id="24" name="Immagine 23" descr="logo_tv9.pn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084168" y="1052736"/>
            <a:ext cx="1152128" cy="740494"/>
          </a:xfrm>
          <a:prstGeom prst="rect">
            <a:avLst/>
          </a:prstGeom>
        </p:spPr>
      </p:pic>
      <p:pic>
        <p:nvPicPr>
          <p:cNvPr id="25" name="Immagine 24" descr="Maremma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195736" y="1988840"/>
            <a:ext cx="2432379" cy="482931"/>
          </a:xfrm>
          <a:prstGeom prst="rect">
            <a:avLst/>
          </a:prstGeom>
        </p:spPr>
      </p:pic>
      <p:pic>
        <p:nvPicPr>
          <p:cNvPr id="26" name="Immagine 25" descr="Mondo Balneare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6444208" y="2780928"/>
            <a:ext cx="1769634" cy="576064"/>
          </a:xfrm>
          <a:prstGeom prst="rect">
            <a:avLst/>
          </a:prstGeom>
        </p:spPr>
      </p:pic>
      <p:pic>
        <p:nvPicPr>
          <p:cNvPr id="27" name="Immagine 26" descr="NAZIONE3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220072" y="2132856"/>
            <a:ext cx="1954964" cy="450852"/>
          </a:xfrm>
          <a:prstGeom prst="rect">
            <a:avLst/>
          </a:prstGeom>
        </p:spPr>
      </p:pic>
      <p:pic>
        <p:nvPicPr>
          <p:cNvPr id="28" name="Immagine 27" descr="rtv38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4572000" y="764704"/>
            <a:ext cx="1322416" cy="1322416"/>
          </a:xfrm>
          <a:prstGeom prst="rect">
            <a:avLst/>
          </a:prstGeom>
        </p:spPr>
      </p:pic>
      <p:pic>
        <p:nvPicPr>
          <p:cNvPr id="29" name="Immagine 28" descr="tg 1-2.jpg"/>
          <p:cNvPicPr>
            <a:picLocks noChangeAspect="1"/>
          </p:cNvPicPr>
          <p:nvPr/>
        </p:nvPicPr>
        <p:blipFill>
          <a:blip r:embed="rId26" cstate="print"/>
          <a:srcRect l="20422" t="6056" r="18310" b="21266"/>
          <a:stretch>
            <a:fillRect/>
          </a:stretch>
        </p:blipFill>
        <p:spPr>
          <a:xfrm>
            <a:off x="3059832" y="980728"/>
            <a:ext cx="1296144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4" name="Immagine 3" descr="MACROAZIONI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116632"/>
            <a:ext cx="3519999" cy="1980000"/>
          </a:xfrm>
          <a:prstGeom prst="rect">
            <a:avLst/>
          </a:prstGeom>
        </p:spPr>
      </p:pic>
      <p:pic>
        <p:nvPicPr>
          <p:cNvPr id="5" name="Immagine 4" descr="MACROAZIONI-0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116632"/>
            <a:ext cx="3519999" cy="1980000"/>
          </a:xfrm>
          <a:prstGeom prst="rect">
            <a:avLst/>
          </a:prstGeom>
        </p:spPr>
      </p:pic>
      <p:pic>
        <p:nvPicPr>
          <p:cNvPr id="6" name="Immagine 5" descr="MACROAZIONI-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1640" y="2241088"/>
            <a:ext cx="3519999" cy="1980000"/>
          </a:xfrm>
          <a:prstGeom prst="rect">
            <a:avLst/>
          </a:prstGeom>
        </p:spPr>
      </p:pic>
      <p:pic>
        <p:nvPicPr>
          <p:cNvPr id="7" name="Immagine 6" descr="MACROAZIONI-0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8064" y="2241088"/>
            <a:ext cx="3519999" cy="1980000"/>
          </a:xfrm>
          <a:prstGeom prst="rect">
            <a:avLst/>
          </a:prstGeom>
        </p:spPr>
      </p:pic>
      <p:pic>
        <p:nvPicPr>
          <p:cNvPr id="8" name="Immagine 7" descr="MACROAZIONI-0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40033" y="4329320"/>
            <a:ext cx="3519999" cy="1980000"/>
          </a:xfrm>
          <a:prstGeom prst="rect">
            <a:avLst/>
          </a:prstGeom>
        </p:spPr>
      </p:pic>
      <p:pic>
        <p:nvPicPr>
          <p:cNvPr id="9" name="Immagine 8" descr="MACROAZIONI-0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48064" y="4329320"/>
            <a:ext cx="3519999" cy="19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G20s_BALZAN_SintesiTavoliTurismoBalneareAmbiente-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8553" y="4092853"/>
            <a:ext cx="6531799" cy="2360483"/>
          </a:xfrm>
          <a:prstGeom prst="rect">
            <a:avLst/>
          </a:prstGeom>
        </p:spPr>
      </p:pic>
      <p:pic>
        <p:nvPicPr>
          <p:cNvPr id="7" name="Immagine 6" descr="G20s_BALZAN_SintesiTavoliTurismoBalneareAmbiente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116632"/>
            <a:ext cx="6120680" cy="2057098"/>
          </a:xfrm>
          <a:prstGeom prst="rect">
            <a:avLst/>
          </a:prstGeom>
        </p:spPr>
      </p:pic>
      <p:pic>
        <p:nvPicPr>
          <p:cNvPr id="4" name="Immagine 3" descr="G20s_BALZAN_SintesiTavoliTurismoBalneareAmbiente-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4288" y="44624"/>
            <a:ext cx="1800000" cy="783129"/>
          </a:xfrm>
          <a:prstGeom prst="rect">
            <a:avLst/>
          </a:prstGeom>
        </p:spPr>
      </p:pic>
      <p:pic>
        <p:nvPicPr>
          <p:cNvPr id="6" name="Immagine 5" descr="G20s_BALZAN_SintesiTavoliTurismoBalneareAmbiente-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5376" y="2060848"/>
            <a:ext cx="6269112" cy="2075561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8" name="Immagine 7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4869160"/>
            <a:ext cx="295373" cy="305763"/>
          </a:xfrm>
          <a:prstGeom prst="rect">
            <a:avLst/>
          </a:prstGeom>
        </p:spPr>
      </p:pic>
      <p:pic>
        <p:nvPicPr>
          <p:cNvPr id="9" name="Immagine 8" descr="Spunta Verd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39752" y="3501008"/>
            <a:ext cx="360040" cy="360040"/>
          </a:xfrm>
          <a:prstGeom prst="rect">
            <a:avLst/>
          </a:prstGeom>
        </p:spPr>
      </p:pic>
      <p:pic>
        <p:nvPicPr>
          <p:cNvPr id="10" name="Immagine 9" descr="Spunta.jpg"/>
          <p:cNvPicPr>
            <a:picLocks noChangeAspect="1"/>
          </p:cNvPicPr>
          <p:nvPr/>
        </p:nvPicPr>
        <p:blipFill>
          <a:blip r:embed="rId10" cstate="print"/>
          <a:srcRect l="17880" t="16724" r="10601" b="24743"/>
          <a:stretch>
            <a:fillRect/>
          </a:stretch>
        </p:blipFill>
        <p:spPr>
          <a:xfrm>
            <a:off x="1043608" y="1484784"/>
            <a:ext cx="360040" cy="315035"/>
          </a:xfrm>
          <a:prstGeom prst="rect">
            <a:avLst/>
          </a:prstGeom>
        </p:spPr>
      </p:pic>
      <p:pic>
        <p:nvPicPr>
          <p:cNvPr id="11" name="Immagine 10" descr="Spunta.jpg"/>
          <p:cNvPicPr>
            <a:picLocks noChangeAspect="1"/>
          </p:cNvPicPr>
          <p:nvPr/>
        </p:nvPicPr>
        <p:blipFill>
          <a:blip r:embed="rId10" cstate="print"/>
          <a:srcRect l="17880" t="16724" r="10601" b="24743"/>
          <a:stretch>
            <a:fillRect/>
          </a:stretch>
        </p:blipFill>
        <p:spPr>
          <a:xfrm>
            <a:off x="1043608" y="1817821"/>
            <a:ext cx="360040" cy="315035"/>
          </a:xfrm>
          <a:prstGeom prst="rect">
            <a:avLst/>
          </a:prstGeom>
        </p:spPr>
      </p:pic>
      <p:pic>
        <p:nvPicPr>
          <p:cNvPr id="12" name="Immagine 11" descr="Spunta Verd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2780928"/>
            <a:ext cx="360040" cy="360040"/>
          </a:xfrm>
          <a:prstGeom prst="rect">
            <a:avLst/>
          </a:prstGeom>
        </p:spPr>
      </p:pic>
      <p:pic>
        <p:nvPicPr>
          <p:cNvPr id="13" name="Immagine 12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5157192"/>
            <a:ext cx="295373" cy="305763"/>
          </a:xfrm>
          <a:prstGeom prst="rect">
            <a:avLst/>
          </a:prstGeom>
        </p:spPr>
      </p:pic>
      <p:pic>
        <p:nvPicPr>
          <p:cNvPr id="14" name="Immagine 13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5571509"/>
            <a:ext cx="295373" cy="305763"/>
          </a:xfrm>
          <a:prstGeom prst="rect">
            <a:avLst/>
          </a:prstGeom>
        </p:spPr>
      </p:pic>
      <p:pic>
        <p:nvPicPr>
          <p:cNvPr id="15" name="Immagine 14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20643" y="5589240"/>
            <a:ext cx="295373" cy="305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7" name="Immagine 6" descr="G20s_GNASSI_SintesiTavoliTurismoBalneareAccoglienza-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4624"/>
            <a:ext cx="5557075" cy="2160240"/>
          </a:xfrm>
          <a:prstGeom prst="rect">
            <a:avLst/>
          </a:prstGeom>
        </p:spPr>
      </p:pic>
      <p:pic>
        <p:nvPicPr>
          <p:cNvPr id="6" name="Immagine 5" descr="G20s_GNASSI_SintesiTavoliTurismoBalneareAccoglienza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90360" y="2132856"/>
            <a:ext cx="5202120" cy="2315631"/>
          </a:xfrm>
          <a:prstGeom prst="rect">
            <a:avLst/>
          </a:prstGeom>
        </p:spPr>
      </p:pic>
      <p:pic>
        <p:nvPicPr>
          <p:cNvPr id="4" name="Immagine 3" descr="G20s_GNASSI_SintesiTavoliTurismoBalneareAccoglienza-0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20272" y="188640"/>
            <a:ext cx="1800000" cy="740642"/>
          </a:xfrm>
          <a:prstGeom prst="rect">
            <a:avLst/>
          </a:prstGeom>
        </p:spPr>
      </p:pic>
      <p:pic>
        <p:nvPicPr>
          <p:cNvPr id="5" name="Immagine 4" descr="G20s_GNASSI_SintesiTavoliTurismoBalneareAccoglienza-0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20309" y="4437112"/>
            <a:ext cx="5555947" cy="2261402"/>
          </a:xfrm>
          <a:prstGeom prst="rect">
            <a:avLst/>
          </a:prstGeom>
        </p:spPr>
      </p:pic>
      <p:pic>
        <p:nvPicPr>
          <p:cNvPr id="8" name="Immagine 7" descr="Spunta.jpg"/>
          <p:cNvPicPr>
            <a:picLocks noChangeAspect="1"/>
          </p:cNvPicPr>
          <p:nvPr/>
        </p:nvPicPr>
        <p:blipFill>
          <a:blip r:embed="rId8" cstate="print"/>
          <a:srcRect l="17880" t="16724" r="10601" b="24743"/>
          <a:stretch>
            <a:fillRect/>
          </a:stretch>
        </p:blipFill>
        <p:spPr>
          <a:xfrm>
            <a:off x="1043608" y="476672"/>
            <a:ext cx="360040" cy="315035"/>
          </a:xfrm>
          <a:prstGeom prst="rect">
            <a:avLst/>
          </a:prstGeom>
        </p:spPr>
      </p:pic>
      <p:pic>
        <p:nvPicPr>
          <p:cNvPr id="9" name="Immagine 8" descr="Spunta.jpg"/>
          <p:cNvPicPr>
            <a:picLocks noChangeAspect="1"/>
          </p:cNvPicPr>
          <p:nvPr/>
        </p:nvPicPr>
        <p:blipFill>
          <a:blip r:embed="rId8" cstate="print"/>
          <a:srcRect l="17880" t="16724" r="10601" b="24743"/>
          <a:stretch>
            <a:fillRect/>
          </a:stretch>
        </p:blipFill>
        <p:spPr>
          <a:xfrm>
            <a:off x="3491880" y="2708920"/>
            <a:ext cx="360040" cy="315035"/>
          </a:xfrm>
          <a:prstGeom prst="rect">
            <a:avLst/>
          </a:prstGeom>
        </p:spPr>
      </p:pic>
      <p:pic>
        <p:nvPicPr>
          <p:cNvPr id="10" name="Immagine 9" descr="Spunta.jpg"/>
          <p:cNvPicPr>
            <a:picLocks noChangeAspect="1"/>
          </p:cNvPicPr>
          <p:nvPr/>
        </p:nvPicPr>
        <p:blipFill>
          <a:blip r:embed="rId8" cstate="print"/>
          <a:srcRect l="17880" t="16724" r="10601" b="24743"/>
          <a:stretch>
            <a:fillRect/>
          </a:stretch>
        </p:blipFill>
        <p:spPr>
          <a:xfrm>
            <a:off x="1115616" y="4869160"/>
            <a:ext cx="360040" cy="31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5" name="Immagine 4" descr="G20s_ROMAGNOLI_SintesiTavoliTurismoBalneareCompetitivita-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52907" y="3140968"/>
            <a:ext cx="5567565" cy="2592288"/>
          </a:xfrm>
          <a:prstGeom prst="rect">
            <a:avLst/>
          </a:prstGeom>
        </p:spPr>
      </p:pic>
      <p:pic>
        <p:nvPicPr>
          <p:cNvPr id="6" name="Immagine 5" descr="G20s_ROMAGNOLI_SintesiTavoliTurismoBalneareCompetitivita-00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116632"/>
            <a:ext cx="5904656" cy="2974796"/>
          </a:xfrm>
          <a:prstGeom prst="rect">
            <a:avLst/>
          </a:prstGeom>
        </p:spPr>
      </p:pic>
      <p:pic>
        <p:nvPicPr>
          <p:cNvPr id="7" name="Immagine 6" descr="G20s_ROMAGNOLI_SintesiTavoliTurismoBalneareCompetitivita-0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59632" y="5517232"/>
            <a:ext cx="4668487" cy="1008112"/>
          </a:xfrm>
          <a:prstGeom prst="rect">
            <a:avLst/>
          </a:prstGeom>
        </p:spPr>
      </p:pic>
      <p:pic>
        <p:nvPicPr>
          <p:cNvPr id="4" name="Immagine 3" descr="G20s_ROMAGNOLI_SintesiTavoliTurismoBalneareCompetitivita-0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116632"/>
            <a:ext cx="1800000" cy="651742"/>
          </a:xfrm>
          <a:prstGeom prst="rect">
            <a:avLst/>
          </a:prstGeom>
        </p:spPr>
      </p:pic>
      <p:pic>
        <p:nvPicPr>
          <p:cNvPr id="8" name="Immagine 7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2348880"/>
            <a:ext cx="295373" cy="305763"/>
          </a:xfrm>
          <a:prstGeom prst="rect">
            <a:avLst/>
          </a:prstGeom>
        </p:spPr>
      </p:pic>
      <p:pic>
        <p:nvPicPr>
          <p:cNvPr id="9" name="Immagine 8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962997"/>
            <a:ext cx="295373" cy="305763"/>
          </a:xfrm>
          <a:prstGeom prst="rect">
            <a:avLst/>
          </a:prstGeom>
        </p:spPr>
      </p:pic>
      <p:pic>
        <p:nvPicPr>
          <p:cNvPr id="10" name="Immagine 9" descr="Logo-Spunta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5616" y="2924944"/>
            <a:ext cx="295373" cy="305763"/>
          </a:xfrm>
          <a:prstGeom prst="rect">
            <a:avLst/>
          </a:prstGeom>
        </p:spPr>
      </p:pic>
      <p:pic>
        <p:nvPicPr>
          <p:cNvPr id="11" name="Immagine 10" descr="Spunta.jpg"/>
          <p:cNvPicPr>
            <a:picLocks noChangeAspect="1"/>
          </p:cNvPicPr>
          <p:nvPr/>
        </p:nvPicPr>
        <p:blipFill>
          <a:blip r:embed="rId9" cstate="print"/>
          <a:srcRect l="17880" t="16724" r="10601" b="24743"/>
          <a:stretch>
            <a:fillRect/>
          </a:stretch>
        </p:blipFill>
        <p:spPr>
          <a:xfrm>
            <a:off x="3059832" y="3401997"/>
            <a:ext cx="360040" cy="315035"/>
          </a:xfrm>
          <a:prstGeom prst="rect">
            <a:avLst/>
          </a:prstGeom>
        </p:spPr>
      </p:pic>
      <p:pic>
        <p:nvPicPr>
          <p:cNvPr id="12" name="Immagine 11" descr="Spunta.jpg"/>
          <p:cNvPicPr>
            <a:picLocks noChangeAspect="1"/>
          </p:cNvPicPr>
          <p:nvPr/>
        </p:nvPicPr>
        <p:blipFill>
          <a:blip r:embed="rId9" cstate="print"/>
          <a:srcRect l="17880" t="16724" r="10601" b="24743"/>
          <a:stretch>
            <a:fillRect/>
          </a:stretch>
        </p:blipFill>
        <p:spPr>
          <a:xfrm>
            <a:off x="3059832" y="4149080"/>
            <a:ext cx="360040" cy="31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PROGETTO COSTA TOSC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114083"/>
            <a:ext cx="4752528" cy="3026885"/>
          </a:xfrm>
          <a:prstGeom prst="rect">
            <a:avLst/>
          </a:prstGeom>
        </p:spPr>
      </p:pic>
      <p:pic>
        <p:nvPicPr>
          <p:cNvPr id="9" name="Immagine 8" descr="PROGETTO COSTA OBBIETTIVI.jpg"/>
          <p:cNvPicPr>
            <a:picLocks noChangeAspect="1"/>
          </p:cNvPicPr>
          <p:nvPr/>
        </p:nvPicPr>
        <p:blipFill>
          <a:blip r:embed="rId3" cstate="print"/>
          <a:srcRect t="22181" r="-640" b="49301"/>
          <a:stretch>
            <a:fillRect/>
          </a:stretch>
        </p:blipFill>
        <p:spPr>
          <a:xfrm>
            <a:off x="1132182" y="5877272"/>
            <a:ext cx="6680178" cy="720080"/>
          </a:xfrm>
          <a:prstGeom prst="rect">
            <a:avLst/>
          </a:prstGeom>
        </p:spPr>
      </p:pic>
      <p:pic>
        <p:nvPicPr>
          <p:cNvPr id="2" name="Immagine 1" descr="downloa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1" y="6345376"/>
            <a:ext cx="661142" cy="468000"/>
          </a:xfrm>
          <a:prstGeom prst="rect">
            <a:avLst/>
          </a:prstGeom>
        </p:spPr>
      </p:pic>
      <p:pic>
        <p:nvPicPr>
          <p:cNvPr id="3" name="Immagine 2" descr="G20s Castiglione 2019 logo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57661" y="6381376"/>
            <a:ext cx="906827" cy="432000"/>
          </a:xfrm>
          <a:prstGeom prst="rect">
            <a:avLst/>
          </a:prstGeom>
        </p:spPr>
      </p:pic>
      <p:pic>
        <p:nvPicPr>
          <p:cNvPr id="6" name="Immagine 5" descr="TP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8918" y="260648"/>
            <a:ext cx="991514" cy="288000"/>
          </a:xfrm>
          <a:prstGeom prst="rect">
            <a:avLst/>
          </a:prstGeom>
        </p:spPr>
      </p:pic>
      <p:pic>
        <p:nvPicPr>
          <p:cNvPr id="7" name="Immagine 6" descr="STEMMA RT-JPG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19469" y="116632"/>
            <a:ext cx="345019" cy="576000"/>
          </a:xfrm>
          <a:prstGeom prst="rect">
            <a:avLst/>
          </a:prstGeom>
        </p:spPr>
      </p:pic>
      <p:pic>
        <p:nvPicPr>
          <p:cNvPr id="15" name="Picture 2" descr="C:\Users\sindaco\Documents\Documenti Vecchio PC\01 Turismo\000000 G20s Castiglione 2019\0000 Materiale per stampa\logo costa toscana.jpg"/>
          <p:cNvPicPr>
            <a:picLocks noChangeAspect="1" noChangeArrowheads="1"/>
          </p:cNvPicPr>
          <p:nvPr/>
        </p:nvPicPr>
        <p:blipFill>
          <a:blip r:embed="rId8" cstate="print"/>
          <a:srcRect l="25934" t="20956" r="29284" b="44753"/>
          <a:stretch>
            <a:fillRect/>
          </a:stretch>
        </p:blipFill>
        <p:spPr bwMode="auto">
          <a:xfrm>
            <a:off x="1043608" y="44624"/>
            <a:ext cx="1966247" cy="1064547"/>
          </a:xfrm>
          <a:prstGeom prst="rect">
            <a:avLst/>
          </a:prstGeom>
          <a:noFill/>
        </p:spPr>
      </p:pic>
      <p:pic>
        <p:nvPicPr>
          <p:cNvPr id="12" name="Immagine 11" descr="PROGETTO COSTA SOSTENIBILE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1700808"/>
            <a:ext cx="4145885" cy="2376264"/>
          </a:xfrm>
          <a:prstGeom prst="rect">
            <a:avLst/>
          </a:prstGeom>
        </p:spPr>
      </p:pic>
      <p:pic>
        <p:nvPicPr>
          <p:cNvPr id="13" name="Immagine 12" descr="PROGETTO COSTA STEP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29381" y="3861048"/>
            <a:ext cx="4373312" cy="1728192"/>
          </a:xfrm>
          <a:prstGeom prst="rect">
            <a:avLst/>
          </a:prstGeom>
        </p:spPr>
      </p:pic>
      <p:pic>
        <p:nvPicPr>
          <p:cNvPr id="11" name="Immagine 10" descr="logo-plastic-free-2x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87624" y="4581128"/>
            <a:ext cx="3209925" cy="75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zio">
  <a:themeElements>
    <a:clrScheme name="Solstiz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z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804</TotalTime>
  <Words>1093</Words>
  <Application>Microsoft Office PowerPoint</Application>
  <PresentationFormat>Presentazione su schermo (4:3)</PresentationFormat>
  <Paragraphs>438</Paragraphs>
  <Slides>33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Solstizio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g.farnetani</dc:creator>
  <cp:lastModifiedBy>g.farnetani</cp:lastModifiedBy>
  <cp:revision>255</cp:revision>
  <dcterms:created xsi:type="dcterms:W3CDTF">2019-10-31T07:54:50Z</dcterms:created>
  <dcterms:modified xsi:type="dcterms:W3CDTF">2019-11-22T18:22:02Z</dcterms:modified>
</cp:coreProperties>
</file>